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 id="2147483650" r:id="rId2"/>
  </p:sldMasterIdLst>
  <p:notesMasterIdLst>
    <p:notesMasterId r:id="rId19"/>
  </p:notesMasterIdLst>
  <p:sldIdLst>
    <p:sldId id="285" r:id="rId3"/>
    <p:sldId id="270" r:id="rId4"/>
    <p:sldId id="273" r:id="rId5"/>
    <p:sldId id="269" r:id="rId6"/>
    <p:sldId id="283" r:id="rId7"/>
    <p:sldId id="300" r:id="rId8"/>
    <p:sldId id="303" r:id="rId9"/>
    <p:sldId id="290" r:id="rId10"/>
    <p:sldId id="296" r:id="rId11"/>
    <p:sldId id="292" r:id="rId12"/>
    <p:sldId id="297" r:id="rId13"/>
    <p:sldId id="287" r:id="rId14"/>
    <p:sldId id="301" r:id="rId15"/>
    <p:sldId id="302" r:id="rId16"/>
    <p:sldId id="293" r:id="rId17"/>
    <p:sldId id="29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FFC72C"/>
    <a:srgbClr val="FF8200"/>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9" autoAdjust="0"/>
    <p:restoredTop sz="94692"/>
  </p:normalViewPr>
  <p:slideViewPr>
    <p:cSldViewPr>
      <p:cViewPr varScale="1">
        <p:scale>
          <a:sx n="106" d="100"/>
          <a:sy n="106" d="100"/>
        </p:scale>
        <p:origin x="176" y="608"/>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4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A5B3F-EBBF-461F-9FFF-FFE1263E74DD}" type="doc">
      <dgm:prSet loTypeId="urn:microsoft.com/office/officeart/2005/8/layout/hChevron3" loCatId="process" qsTypeId="urn:microsoft.com/office/officeart/2005/8/quickstyle/simple1" qsCatId="simple" csTypeId="urn:microsoft.com/office/officeart/2005/8/colors/accent1_2" csCatId="accent1" phldr="1"/>
      <dgm:spPr/>
    </dgm:pt>
    <dgm:pt modelId="{2D1D89CB-D4FC-42C5-A55F-705C0CD19F10}">
      <dgm:prSet phldrT="[Text]" custT="1"/>
      <dgm:spPr>
        <a:solidFill>
          <a:srgbClr val="003554"/>
        </a:solidFill>
      </dgm:spPr>
      <dgm:t>
        <a:bodyPr/>
        <a:lstStyle/>
        <a:p>
          <a:r>
            <a:rPr lang="en-US" sz="1450" dirty="0">
              <a:solidFill>
                <a:schemeClr val="bg1"/>
              </a:solidFill>
            </a:rPr>
            <a:t>What do you want to do and where do you want to go?</a:t>
          </a:r>
        </a:p>
      </dgm:t>
    </dgm:pt>
    <dgm:pt modelId="{E6E3AC6C-EBE1-4173-9E5F-CFED89203095}" type="parTrans" cxnId="{3649B259-BB3B-413F-B83E-908BEAF8C12C}">
      <dgm:prSet/>
      <dgm:spPr/>
      <dgm:t>
        <a:bodyPr/>
        <a:lstStyle/>
        <a:p>
          <a:endParaRPr lang="en-US"/>
        </a:p>
      </dgm:t>
    </dgm:pt>
    <dgm:pt modelId="{6C4DBA47-CD72-4B4F-9168-C2AA045D8ED6}" type="sibTrans" cxnId="{3649B259-BB3B-413F-B83E-908BEAF8C12C}">
      <dgm:prSet/>
      <dgm:spPr/>
      <dgm:t>
        <a:bodyPr/>
        <a:lstStyle/>
        <a:p>
          <a:endParaRPr lang="en-US"/>
        </a:p>
      </dgm:t>
    </dgm:pt>
    <dgm:pt modelId="{45407CD6-348B-4B21-8F4D-E42E745D3237}">
      <dgm:prSet phldrT="[Text]" custT="1"/>
      <dgm:spPr>
        <a:solidFill>
          <a:srgbClr val="003554"/>
        </a:solidFill>
      </dgm:spPr>
      <dgm:t>
        <a:bodyPr/>
        <a:lstStyle/>
        <a:p>
          <a:r>
            <a:rPr lang="en-US" sz="1400" dirty="0">
              <a:solidFill>
                <a:schemeClr val="bg1"/>
              </a:solidFill>
            </a:rPr>
            <a:t>Identify specific award, refine project, and notify Unit Head and Provost’s Office</a:t>
          </a:r>
        </a:p>
      </dgm:t>
    </dgm:pt>
    <dgm:pt modelId="{9DCD014A-07BA-45C8-98CE-55D2043302EF}" type="parTrans" cxnId="{15A2B0E5-621C-4227-9850-08C21E029888}">
      <dgm:prSet/>
      <dgm:spPr/>
      <dgm:t>
        <a:bodyPr/>
        <a:lstStyle/>
        <a:p>
          <a:endParaRPr lang="en-US"/>
        </a:p>
      </dgm:t>
    </dgm:pt>
    <dgm:pt modelId="{8229FE61-6EF5-4579-8E0F-E4B4069C3478}" type="sibTrans" cxnId="{15A2B0E5-621C-4227-9850-08C21E029888}">
      <dgm:prSet/>
      <dgm:spPr/>
      <dgm:t>
        <a:bodyPr/>
        <a:lstStyle/>
        <a:p>
          <a:endParaRPr lang="en-US"/>
        </a:p>
      </dgm:t>
    </dgm:pt>
    <dgm:pt modelId="{87F1D39E-730B-4408-A59A-949D57FBB33E}">
      <dgm:prSet phldrT="[Text]" custT="1"/>
      <dgm:spPr>
        <a:solidFill>
          <a:srgbClr val="003554"/>
        </a:solidFill>
      </dgm:spPr>
      <dgm:t>
        <a:bodyPr/>
        <a:lstStyle/>
        <a:p>
          <a:r>
            <a:rPr lang="en-US" sz="1400" dirty="0">
              <a:solidFill>
                <a:schemeClr val="bg1"/>
              </a:solidFill>
            </a:rPr>
            <a:t>Apply</a:t>
          </a:r>
        </a:p>
      </dgm:t>
    </dgm:pt>
    <dgm:pt modelId="{C7516379-AC0B-4E2D-8EC2-A0553E22FC36}" type="parTrans" cxnId="{284353F7-1A79-49C1-B014-DC7694BEF4D7}">
      <dgm:prSet/>
      <dgm:spPr/>
      <dgm:t>
        <a:bodyPr/>
        <a:lstStyle/>
        <a:p>
          <a:endParaRPr lang="en-US"/>
        </a:p>
      </dgm:t>
    </dgm:pt>
    <dgm:pt modelId="{F4100E77-CAF3-453E-91A7-DD43E572EB35}" type="sibTrans" cxnId="{284353F7-1A79-49C1-B014-DC7694BEF4D7}">
      <dgm:prSet/>
      <dgm:spPr/>
      <dgm:t>
        <a:bodyPr/>
        <a:lstStyle/>
        <a:p>
          <a:endParaRPr lang="en-US"/>
        </a:p>
      </dgm:t>
    </dgm:pt>
    <dgm:pt modelId="{0C41CAE2-68F0-4877-842C-88EFC312F808}">
      <dgm:prSet phldrT="[Text]" custT="1"/>
      <dgm:spPr>
        <a:solidFill>
          <a:srgbClr val="003554"/>
        </a:solidFill>
      </dgm:spPr>
      <dgm:t>
        <a:bodyPr/>
        <a:lstStyle/>
        <a:p>
          <a:r>
            <a:rPr lang="en-US" sz="1400" dirty="0">
              <a:solidFill>
                <a:schemeClr val="bg1"/>
              </a:solidFill>
            </a:rPr>
            <a:t>Peer Review and Selection</a:t>
          </a:r>
        </a:p>
      </dgm:t>
    </dgm:pt>
    <dgm:pt modelId="{273662F4-5CF1-414A-89F2-5BEFBC89D4EC}" type="parTrans" cxnId="{D9E07836-0B1E-41E4-8407-7038257A6C62}">
      <dgm:prSet/>
      <dgm:spPr/>
      <dgm:t>
        <a:bodyPr/>
        <a:lstStyle/>
        <a:p>
          <a:endParaRPr lang="en-US"/>
        </a:p>
      </dgm:t>
    </dgm:pt>
    <dgm:pt modelId="{83190C7A-6D63-48C5-BB82-EC883243DAB3}" type="sibTrans" cxnId="{D9E07836-0B1E-41E4-8407-7038257A6C62}">
      <dgm:prSet/>
      <dgm:spPr/>
      <dgm:t>
        <a:bodyPr/>
        <a:lstStyle/>
        <a:p>
          <a:endParaRPr lang="en-US"/>
        </a:p>
      </dgm:t>
    </dgm:pt>
    <dgm:pt modelId="{01B9414F-37ED-4664-8DE8-B7595C446054}">
      <dgm:prSet phldrT="[Text]" custT="1"/>
      <dgm:spPr>
        <a:solidFill>
          <a:srgbClr val="003554"/>
        </a:solidFill>
      </dgm:spPr>
      <dgm:t>
        <a:bodyPr/>
        <a:lstStyle/>
        <a:p>
          <a:endParaRPr lang="en-US" sz="2200" dirty="0">
            <a:solidFill>
              <a:schemeClr val="bg1"/>
            </a:solidFill>
          </a:endParaRPr>
        </a:p>
      </dgm:t>
    </dgm:pt>
    <dgm:pt modelId="{7E27DECB-2489-4BA5-8B91-3F2482944A96}" type="parTrans" cxnId="{58485246-FEF7-41BF-B60C-E05BC641AEE9}">
      <dgm:prSet/>
      <dgm:spPr/>
      <dgm:t>
        <a:bodyPr/>
        <a:lstStyle/>
        <a:p>
          <a:endParaRPr lang="en-US"/>
        </a:p>
      </dgm:t>
    </dgm:pt>
    <dgm:pt modelId="{C800F6B8-D468-41A3-B7FD-332B6D5DAD39}" type="sibTrans" cxnId="{58485246-FEF7-41BF-B60C-E05BC641AEE9}">
      <dgm:prSet/>
      <dgm:spPr/>
      <dgm:t>
        <a:bodyPr/>
        <a:lstStyle/>
        <a:p>
          <a:endParaRPr lang="en-US"/>
        </a:p>
      </dgm:t>
    </dgm:pt>
    <dgm:pt modelId="{A0D2EB64-7EBB-4DEB-9932-F02A087C5641}" type="pres">
      <dgm:prSet presAssocID="{90DA5B3F-EBBF-461F-9FFF-FFE1263E74DD}" presName="Name0" presStyleCnt="0">
        <dgm:presLayoutVars>
          <dgm:dir/>
          <dgm:resizeHandles val="exact"/>
        </dgm:presLayoutVars>
      </dgm:prSet>
      <dgm:spPr/>
    </dgm:pt>
    <dgm:pt modelId="{66431BFD-5CCC-4F17-84B9-91361897714C}" type="pres">
      <dgm:prSet presAssocID="{2D1D89CB-D4FC-42C5-A55F-705C0CD19F10}" presName="parTxOnly" presStyleLbl="node1" presStyleIdx="0" presStyleCnt="5">
        <dgm:presLayoutVars>
          <dgm:bulletEnabled val="1"/>
        </dgm:presLayoutVars>
      </dgm:prSet>
      <dgm:spPr/>
    </dgm:pt>
    <dgm:pt modelId="{CF98C61F-4E3B-4FB7-B34A-88F5A4271735}" type="pres">
      <dgm:prSet presAssocID="{6C4DBA47-CD72-4B4F-9168-C2AA045D8ED6}" presName="parSpace" presStyleCnt="0"/>
      <dgm:spPr/>
    </dgm:pt>
    <dgm:pt modelId="{625652A5-61A7-41D3-855F-1C7FDED49007}" type="pres">
      <dgm:prSet presAssocID="{45407CD6-348B-4B21-8F4D-E42E745D3237}" presName="parTxOnly" presStyleLbl="node1" presStyleIdx="1" presStyleCnt="5">
        <dgm:presLayoutVars>
          <dgm:bulletEnabled val="1"/>
        </dgm:presLayoutVars>
      </dgm:prSet>
      <dgm:spPr/>
    </dgm:pt>
    <dgm:pt modelId="{18E90157-76F2-42FA-8CB1-EA74972DE96D}" type="pres">
      <dgm:prSet presAssocID="{8229FE61-6EF5-4579-8E0F-E4B4069C3478}" presName="parSpace" presStyleCnt="0"/>
      <dgm:spPr/>
    </dgm:pt>
    <dgm:pt modelId="{4262CDDE-4DD1-4040-9BFD-13BA143C6115}" type="pres">
      <dgm:prSet presAssocID="{87F1D39E-730B-4408-A59A-949D57FBB33E}" presName="parTxOnly" presStyleLbl="node1" presStyleIdx="2" presStyleCnt="5" custScaleX="75438">
        <dgm:presLayoutVars>
          <dgm:bulletEnabled val="1"/>
        </dgm:presLayoutVars>
      </dgm:prSet>
      <dgm:spPr/>
    </dgm:pt>
    <dgm:pt modelId="{B6F59E61-720D-49CA-98B6-2041ACA08E5B}" type="pres">
      <dgm:prSet presAssocID="{F4100E77-CAF3-453E-91A7-DD43E572EB35}" presName="parSpace" presStyleCnt="0"/>
      <dgm:spPr/>
    </dgm:pt>
    <dgm:pt modelId="{BA7905DA-63D1-43A6-AA4E-1072665D49C3}" type="pres">
      <dgm:prSet presAssocID="{0C41CAE2-68F0-4877-842C-88EFC312F808}" presName="parTxOnly" presStyleLbl="node1" presStyleIdx="3" presStyleCnt="5">
        <dgm:presLayoutVars>
          <dgm:bulletEnabled val="1"/>
        </dgm:presLayoutVars>
      </dgm:prSet>
      <dgm:spPr/>
    </dgm:pt>
    <dgm:pt modelId="{AB7B8FB3-C8F2-4C72-9CEE-F153B1171FEA}" type="pres">
      <dgm:prSet presAssocID="{83190C7A-6D63-48C5-BB82-EC883243DAB3}" presName="parSpace" presStyleCnt="0"/>
      <dgm:spPr/>
    </dgm:pt>
    <dgm:pt modelId="{952A886D-F399-474C-8FF6-25E09A7FE245}" type="pres">
      <dgm:prSet presAssocID="{01B9414F-37ED-4664-8DE8-B7595C446054}" presName="parTxOnly" presStyleLbl="node1" presStyleIdx="4" presStyleCnt="5" custScaleX="62545">
        <dgm:presLayoutVars>
          <dgm:bulletEnabled val="1"/>
        </dgm:presLayoutVars>
      </dgm:prSet>
      <dgm:spPr/>
    </dgm:pt>
  </dgm:ptLst>
  <dgm:cxnLst>
    <dgm:cxn modelId="{A4986800-E40E-3047-ABE7-6FC0DCFD0DF7}" type="presOf" srcId="{2D1D89CB-D4FC-42C5-A55F-705C0CD19F10}" destId="{66431BFD-5CCC-4F17-84B9-91361897714C}" srcOrd="0" destOrd="0" presId="urn:microsoft.com/office/officeart/2005/8/layout/hChevron3"/>
    <dgm:cxn modelId="{D9E07836-0B1E-41E4-8407-7038257A6C62}" srcId="{90DA5B3F-EBBF-461F-9FFF-FFE1263E74DD}" destId="{0C41CAE2-68F0-4877-842C-88EFC312F808}" srcOrd="3" destOrd="0" parTransId="{273662F4-5CF1-414A-89F2-5BEFBC89D4EC}" sibTransId="{83190C7A-6D63-48C5-BB82-EC883243DAB3}"/>
    <dgm:cxn modelId="{58485246-FEF7-41BF-B60C-E05BC641AEE9}" srcId="{90DA5B3F-EBBF-461F-9FFF-FFE1263E74DD}" destId="{01B9414F-37ED-4664-8DE8-B7595C446054}" srcOrd="4" destOrd="0" parTransId="{7E27DECB-2489-4BA5-8B91-3F2482944A96}" sibTransId="{C800F6B8-D468-41A3-B7FD-332B6D5DAD39}"/>
    <dgm:cxn modelId="{C3C4054F-BF39-2C45-AD49-F28CC17E15C1}" type="presOf" srcId="{0C41CAE2-68F0-4877-842C-88EFC312F808}" destId="{BA7905DA-63D1-43A6-AA4E-1072665D49C3}" srcOrd="0" destOrd="0" presId="urn:microsoft.com/office/officeart/2005/8/layout/hChevron3"/>
    <dgm:cxn modelId="{413A0153-EA0B-3644-B1EE-085721A9AC2B}" type="presOf" srcId="{87F1D39E-730B-4408-A59A-949D57FBB33E}" destId="{4262CDDE-4DD1-4040-9BFD-13BA143C6115}" srcOrd="0" destOrd="0" presId="urn:microsoft.com/office/officeart/2005/8/layout/hChevron3"/>
    <dgm:cxn modelId="{3649B259-BB3B-413F-B83E-908BEAF8C12C}" srcId="{90DA5B3F-EBBF-461F-9FFF-FFE1263E74DD}" destId="{2D1D89CB-D4FC-42C5-A55F-705C0CD19F10}" srcOrd="0" destOrd="0" parTransId="{E6E3AC6C-EBE1-4173-9E5F-CFED89203095}" sibTransId="{6C4DBA47-CD72-4B4F-9168-C2AA045D8ED6}"/>
    <dgm:cxn modelId="{26518F76-B2E6-2349-A006-E38F9CEDFB1D}" type="presOf" srcId="{45407CD6-348B-4B21-8F4D-E42E745D3237}" destId="{625652A5-61A7-41D3-855F-1C7FDED49007}" srcOrd="0" destOrd="0" presId="urn:microsoft.com/office/officeart/2005/8/layout/hChevron3"/>
    <dgm:cxn modelId="{87C2C68F-8E1A-B048-8B00-43BA4B454536}" type="presOf" srcId="{01B9414F-37ED-4664-8DE8-B7595C446054}" destId="{952A886D-F399-474C-8FF6-25E09A7FE245}" srcOrd="0" destOrd="0" presId="urn:microsoft.com/office/officeart/2005/8/layout/hChevron3"/>
    <dgm:cxn modelId="{A01E16B4-E71B-544D-AAE2-9A5BB9705707}" type="presOf" srcId="{90DA5B3F-EBBF-461F-9FFF-FFE1263E74DD}" destId="{A0D2EB64-7EBB-4DEB-9932-F02A087C5641}" srcOrd="0" destOrd="0" presId="urn:microsoft.com/office/officeart/2005/8/layout/hChevron3"/>
    <dgm:cxn modelId="{15A2B0E5-621C-4227-9850-08C21E029888}" srcId="{90DA5B3F-EBBF-461F-9FFF-FFE1263E74DD}" destId="{45407CD6-348B-4B21-8F4D-E42E745D3237}" srcOrd="1" destOrd="0" parTransId="{9DCD014A-07BA-45C8-98CE-55D2043302EF}" sibTransId="{8229FE61-6EF5-4579-8E0F-E4B4069C3478}"/>
    <dgm:cxn modelId="{284353F7-1A79-49C1-B014-DC7694BEF4D7}" srcId="{90DA5B3F-EBBF-461F-9FFF-FFE1263E74DD}" destId="{87F1D39E-730B-4408-A59A-949D57FBB33E}" srcOrd="2" destOrd="0" parTransId="{C7516379-AC0B-4E2D-8EC2-A0553E22FC36}" sibTransId="{F4100E77-CAF3-453E-91A7-DD43E572EB35}"/>
    <dgm:cxn modelId="{692320E7-8A80-CC44-AEE4-C9848850BAE0}" type="presParOf" srcId="{A0D2EB64-7EBB-4DEB-9932-F02A087C5641}" destId="{66431BFD-5CCC-4F17-84B9-91361897714C}" srcOrd="0" destOrd="0" presId="urn:microsoft.com/office/officeart/2005/8/layout/hChevron3"/>
    <dgm:cxn modelId="{5BAEE5B0-E045-FE48-ACAB-ED4B2D3A1479}" type="presParOf" srcId="{A0D2EB64-7EBB-4DEB-9932-F02A087C5641}" destId="{CF98C61F-4E3B-4FB7-B34A-88F5A4271735}" srcOrd="1" destOrd="0" presId="urn:microsoft.com/office/officeart/2005/8/layout/hChevron3"/>
    <dgm:cxn modelId="{032403CE-D829-924C-B5ED-AB31B86AD613}" type="presParOf" srcId="{A0D2EB64-7EBB-4DEB-9932-F02A087C5641}" destId="{625652A5-61A7-41D3-855F-1C7FDED49007}" srcOrd="2" destOrd="0" presId="urn:microsoft.com/office/officeart/2005/8/layout/hChevron3"/>
    <dgm:cxn modelId="{717835B9-674F-114A-84C9-8AF566D9C4F4}" type="presParOf" srcId="{A0D2EB64-7EBB-4DEB-9932-F02A087C5641}" destId="{18E90157-76F2-42FA-8CB1-EA74972DE96D}" srcOrd="3" destOrd="0" presId="urn:microsoft.com/office/officeart/2005/8/layout/hChevron3"/>
    <dgm:cxn modelId="{DE59C477-B4CB-2944-A462-7DC477E99125}" type="presParOf" srcId="{A0D2EB64-7EBB-4DEB-9932-F02A087C5641}" destId="{4262CDDE-4DD1-4040-9BFD-13BA143C6115}" srcOrd="4" destOrd="0" presId="urn:microsoft.com/office/officeart/2005/8/layout/hChevron3"/>
    <dgm:cxn modelId="{73079D14-A96C-CB4E-B4EE-6D3E93E07B61}" type="presParOf" srcId="{A0D2EB64-7EBB-4DEB-9932-F02A087C5641}" destId="{B6F59E61-720D-49CA-98B6-2041ACA08E5B}" srcOrd="5" destOrd="0" presId="urn:microsoft.com/office/officeart/2005/8/layout/hChevron3"/>
    <dgm:cxn modelId="{377A78C8-F146-C544-86AC-FC8DE1E37CC4}" type="presParOf" srcId="{A0D2EB64-7EBB-4DEB-9932-F02A087C5641}" destId="{BA7905DA-63D1-43A6-AA4E-1072665D49C3}" srcOrd="6" destOrd="0" presId="urn:microsoft.com/office/officeart/2005/8/layout/hChevron3"/>
    <dgm:cxn modelId="{B88ED502-AB0C-544E-B5E9-98C22AF5B90D}" type="presParOf" srcId="{A0D2EB64-7EBB-4DEB-9932-F02A087C5641}" destId="{AB7B8FB3-C8F2-4C72-9CEE-F153B1171FEA}" srcOrd="7" destOrd="0" presId="urn:microsoft.com/office/officeart/2005/8/layout/hChevron3"/>
    <dgm:cxn modelId="{7574F309-14AC-9E42-9880-7B292C146F0A}" type="presParOf" srcId="{A0D2EB64-7EBB-4DEB-9932-F02A087C5641}" destId="{952A886D-F399-474C-8FF6-25E09A7FE245}"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FED15-E850-F645-B585-020A7F70EE6D}" type="doc">
      <dgm:prSet loTypeId="urn:microsoft.com/office/officeart/2005/8/layout/hProcess9" loCatId="process" qsTypeId="urn:microsoft.com/office/officeart/2005/8/quickstyle/simple4" qsCatId="simple" csTypeId="urn:microsoft.com/office/officeart/2005/8/colors/accent1_2" csCatId="accent1" phldr="1"/>
      <dgm:spPr/>
    </dgm:pt>
    <dgm:pt modelId="{5D09EDCB-A5C9-0144-B0D2-90FAF42A70DB}">
      <dgm:prSet phldrT="[Text]"/>
      <dgm:spPr/>
      <dgm:t>
        <a:bodyPr/>
        <a:lstStyle/>
        <a:p>
          <a:r>
            <a:rPr lang="en-US" dirty="0"/>
            <a:t>2 years prior</a:t>
          </a:r>
        </a:p>
        <a:p>
          <a:r>
            <a:rPr lang="en-US" dirty="0"/>
            <a:t>Fall 2019</a:t>
          </a:r>
        </a:p>
      </dgm:t>
    </dgm:pt>
    <dgm:pt modelId="{47665A8A-8528-AC41-B894-A08858B736C2}" type="parTrans" cxnId="{8BEB0D94-1990-9844-B7E6-D7D7A2004AF6}">
      <dgm:prSet/>
      <dgm:spPr/>
      <dgm:t>
        <a:bodyPr/>
        <a:lstStyle/>
        <a:p>
          <a:endParaRPr lang="en-US"/>
        </a:p>
      </dgm:t>
    </dgm:pt>
    <dgm:pt modelId="{5C8C3313-FC75-9648-821C-995220C2A18F}" type="sibTrans" cxnId="{8BEB0D94-1990-9844-B7E6-D7D7A2004AF6}">
      <dgm:prSet/>
      <dgm:spPr/>
      <dgm:t>
        <a:bodyPr/>
        <a:lstStyle/>
        <a:p>
          <a:endParaRPr lang="en-US"/>
        </a:p>
      </dgm:t>
    </dgm:pt>
    <dgm:pt modelId="{CACC2285-DB99-5C4C-8787-E438A5CA2CB1}">
      <dgm:prSet phldrT="[Text]"/>
      <dgm:spPr/>
      <dgm:t>
        <a:bodyPr/>
        <a:lstStyle/>
        <a:p>
          <a:r>
            <a:rPr lang="en-US" dirty="0"/>
            <a:t>2 years prior</a:t>
          </a:r>
        </a:p>
        <a:p>
          <a:r>
            <a:rPr lang="en-US" dirty="0"/>
            <a:t>Spring 2020</a:t>
          </a:r>
        </a:p>
      </dgm:t>
    </dgm:pt>
    <dgm:pt modelId="{54DC93C5-B84B-5142-A6FF-1E034741D773}" type="parTrans" cxnId="{F46FAFB9-CD1A-2242-9D5D-8CA8FB60A785}">
      <dgm:prSet/>
      <dgm:spPr/>
      <dgm:t>
        <a:bodyPr/>
        <a:lstStyle/>
        <a:p>
          <a:endParaRPr lang="en-US"/>
        </a:p>
      </dgm:t>
    </dgm:pt>
    <dgm:pt modelId="{6D2473EA-CDFA-8940-B091-BB0F25C9EEEB}" type="sibTrans" cxnId="{F46FAFB9-CD1A-2242-9D5D-8CA8FB60A785}">
      <dgm:prSet/>
      <dgm:spPr/>
      <dgm:t>
        <a:bodyPr/>
        <a:lstStyle/>
        <a:p>
          <a:endParaRPr lang="en-US"/>
        </a:p>
      </dgm:t>
    </dgm:pt>
    <dgm:pt modelId="{D3419D70-032A-5549-B09C-0EFC2B886252}">
      <dgm:prSet phldrT="[Text]"/>
      <dgm:spPr/>
      <dgm:t>
        <a:bodyPr/>
        <a:lstStyle/>
        <a:p>
          <a:r>
            <a:rPr lang="en-US" dirty="0"/>
            <a:t>1 year prior</a:t>
          </a:r>
        </a:p>
        <a:p>
          <a:r>
            <a:rPr lang="en-US" dirty="0"/>
            <a:t>Sept. 15, 2020</a:t>
          </a:r>
        </a:p>
      </dgm:t>
    </dgm:pt>
    <dgm:pt modelId="{C7C99860-5D4F-B449-BC66-06BB4B235275}" type="parTrans" cxnId="{B159E2C1-FAA3-E448-B48D-CD1F69DD8957}">
      <dgm:prSet/>
      <dgm:spPr/>
      <dgm:t>
        <a:bodyPr/>
        <a:lstStyle/>
        <a:p>
          <a:endParaRPr lang="en-US"/>
        </a:p>
      </dgm:t>
    </dgm:pt>
    <dgm:pt modelId="{8AA529C8-8FB1-ED43-87EF-BE1EE6C0B9E6}" type="sibTrans" cxnId="{B159E2C1-FAA3-E448-B48D-CD1F69DD8957}">
      <dgm:prSet/>
      <dgm:spPr/>
      <dgm:t>
        <a:bodyPr/>
        <a:lstStyle/>
        <a:p>
          <a:endParaRPr lang="en-US"/>
        </a:p>
      </dgm:t>
    </dgm:pt>
    <dgm:pt modelId="{A57D18D2-5D90-C241-B228-44093CB69AAE}">
      <dgm:prSet phldrT="[Text]"/>
      <dgm:spPr/>
      <dgm:t>
        <a:bodyPr/>
        <a:lstStyle/>
        <a:p>
          <a:r>
            <a:rPr lang="en-US" dirty="0"/>
            <a:t>1 year prior</a:t>
          </a:r>
        </a:p>
        <a:p>
          <a:r>
            <a:rPr lang="en-US" dirty="0"/>
            <a:t>Fall 2020 / Spring 2021</a:t>
          </a:r>
        </a:p>
      </dgm:t>
    </dgm:pt>
    <dgm:pt modelId="{2B544878-C0DC-4B43-8C97-32F6EAD4BC62}" type="parTrans" cxnId="{29993A56-3579-E643-81AB-4259204D4041}">
      <dgm:prSet/>
      <dgm:spPr/>
      <dgm:t>
        <a:bodyPr/>
        <a:lstStyle/>
        <a:p>
          <a:endParaRPr lang="en-US"/>
        </a:p>
      </dgm:t>
    </dgm:pt>
    <dgm:pt modelId="{E99CD0AF-3A0E-5849-8405-F1C5E94778B5}" type="sibTrans" cxnId="{29993A56-3579-E643-81AB-4259204D4041}">
      <dgm:prSet/>
      <dgm:spPr/>
      <dgm:t>
        <a:bodyPr/>
        <a:lstStyle/>
        <a:p>
          <a:endParaRPr lang="en-US"/>
        </a:p>
      </dgm:t>
    </dgm:pt>
    <dgm:pt modelId="{56803DA1-9B8C-124D-9863-81087CB5BFCE}">
      <dgm:prSet phldrT="[Text]"/>
      <dgm:spPr/>
      <dgm:t>
        <a:bodyPr/>
        <a:lstStyle/>
        <a:p>
          <a:r>
            <a:rPr lang="en-US" dirty="0"/>
            <a:t>AY of Grant</a:t>
          </a:r>
        </a:p>
        <a:p>
          <a:r>
            <a:rPr lang="en-US" dirty="0"/>
            <a:t>2021-2022</a:t>
          </a:r>
        </a:p>
      </dgm:t>
    </dgm:pt>
    <dgm:pt modelId="{744698A3-16AE-2C4B-827B-7B3ABAE0B5E7}" type="parTrans" cxnId="{0F007892-67D5-BD4B-8E06-22E205C03693}">
      <dgm:prSet/>
      <dgm:spPr/>
      <dgm:t>
        <a:bodyPr/>
        <a:lstStyle/>
        <a:p>
          <a:endParaRPr lang="en-US"/>
        </a:p>
      </dgm:t>
    </dgm:pt>
    <dgm:pt modelId="{7A0A0BD3-FEDD-EA48-9DB4-22141E990457}" type="sibTrans" cxnId="{0F007892-67D5-BD4B-8E06-22E205C03693}">
      <dgm:prSet/>
      <dgm:spPr/>
      <dgm:t>
        <a:bodyPr/>
        <a:lstStyle/>
        <a:p>
          <a:endParaRPr lang="en-US"/>
        </a:p>
      </dgm:t>
    </dgm:pt>
    <dgm:pt modelId="{18131C70-E1E7-9140-ACFC-F78FB65ED6E6}" type="pres">
      <dgm:prSet presAssocID="{72DFED15-E850-F645-B585-020A7F70EE6D}" presName="CompostProcess" presStyleCnt="0">
        <dgm:presLayoutVars>
          <dgm:dir/>
          <dgm:resizeHandles val="exact"/>
        </dgm:presLayoutVars>
      </dgm:prSet>
      <dgm:spPr/>
    </dgm:pt>
    <dgm:pt modelId="{8C6F8FBE-C4D5-DB4B-A158-B23CD5478AC1}" type="pres">
      <dgm:prSet presAssocID="{72DFED15-E850-F645-B585-020A7F70EE6D}" presName="arrow" presStyleLbl="bgShp" presStyleIdx="0" presStyleCnt="1" custScaleX="117647"/>
      <dgm:spPr/>
    </dgm:pt>
    <dgm:pt modelId="{4911B39D-A93A-AB44-9729-397E18A455A3}" type="pres">
      <dgm:prSet presAssocID="{72DFED15-E850-F645-B585-020A7F70EE6D}" presName="linearProcess" presStyleCnt="0"/>
      <dgm:spPr/>
    </dgm:pt>
    <dgm:pt modelId="{86EE5520-A7E5-2841-9E72-1C2A5B08CB40}" type="pres">
      <dgm:prSet presAssocID="{5D09EDCB-A5C9-0144-B0D2-90FAF42A70DB}" presName="textNode" presStyleLbl="node1" presStyleIdx="0" presStyleCnt="5">
        <dgm:presLayoutVars>
          <dgm:bulletEnabled val="1"/>
        </dgm:presLayoutVars>
      </dgm:prSet>
      <dgm:spPr/>
    </dgm:pt>
    <dgm:pt modelId="{2843E453-EFFB-C542-BA71-389A5DB69EC0}" type="pres">
      <dgm:prSet presAssocID="{5C8C3313-FC75-9648-821C-995220C2A18F}" presName="sibTrans" presStyleCnt="0"/>
      <dgm:spPr/>
    </dgm:pt>
    <dgm:pt modelId="{EBA3EDBE-EC90-D041-AE8F-7ECF8BAA5B83}" type="pres">
      <dgm:prSet presAssocID="{CACC2285-DB99-5C4C-8787-E438A5CA2CB1}" presName="textNode" presStyleLbl="node1" presStyleIdx="1" presStyleCnt="5">
        <dgm:presLayoutVars>
          <dgm:bulletEnabled val="1"/>
        </dgm:presLayoutVars>
      </dgm:prSet>
      <dgm:spPr/>
    </dgm:pt>
    <dgm:pt modelId="{CA97A530-4D93-B844-BD9E-67544AE3A990}" type="pres">
      <dgm:prSet presAssocID="{6D2473EA-CDFA-8940-B091-BB0F25C9EEEB}" presName="sibTrans" presStyleCnt="0"/>
      <dgm:spPr/>
    </dgm:pt>
    <dgm:pt modelId="{92E45FB8-151F-674D-B95D-A10777572185}" type="pres">
      <dgm:prSet presAssocID="{D3419D70-032A-5549-B09C-0EFC2B886252}" presName="textNode" presStyleLbl="node1" presStyleIdx="2" presStyleCnt="5" custScaleX="66483">
        <dgm:presLayoutVars>
          <dgm:bulletEnabled val="1"/>
        </dgm:presLayoutVars>
      </dgm:prSet>
      <dgm:spPr/>
    </dgm:pt>
    <dgm:pt modelId="{464E5641-D600-BE4F-AA1F-5633B2817C0A}" type="pres">
      <dgm:prSet presAssocID="{8AA529C8-8FB1-ED43-87EF-BE1EE6C0B9E6}" presName="sibTrans" presStyleCnt="0"/>
      <dgm:spPr/>
    </dgm:pt>
    <dgm:pt modelId="{EE10023E-E3C6-314A-A368-C700B05B5F15}" type="pres">
      <dgm:prSet presAssocID="{A57D18D2-5D90-C241-B228-44093CB69AAE}" presName="textNode" presStyleLbl="node1" presStyleIdx="3" presStyleCnt="5">
        <dgm:presLayoutVars>
          <dgm:bulletEnabled val="1"/>
        </dgm:presLayoutVars>
      </dgm:prSet>
      <dgm:spPr/>
    </dgm:pt>
    <dgm:pt modelId="{BCDB391E-35C6-1848-9BF9-E143EE12DAD4}" type="pres">
      <dgm:prSet presAssocID="{E99CD0AF-3A0E-5849-8405-F1C5E94778B5}" presName="sibTrans" presStyleCnt="0"/>
      <dgm:spPr/>
    </dgm:pt>
    <dgm:pt modelId="{AC845C2E-D243-F042-846F-1EE5965EAE1D}" type="pres">
      <dgm:prSet presAssocID="{56803DA1-9B8C-124D-9863-81087CB5BFCE}" presName="textNode" presStyleLbl="node1" presStyleIdx="4" presStyleCnt="5" custScaleX="55129">
        <dgm:presLayoutVars>
          <dgm:bulletEnabled val="1"/>
        </dgm:presLayoutVars>
      </dgm:prSet>
      <dgm:spPr/>
    </dgm:pt>
  </dgm:ptLst>
  <dgm:cxnLst>
    <dgm:cxn modelId="{8CFBB70D-C3E2-DD4B-80B2-664BE2106C03}" type="presOf" srcId="{56803DA1-9B8C-124D-9863-81087CB5BFCE}" destId="{AC845C2E-D243-F042-846F-1EE5965EAE1D}" srcOrd="0" destOrd="0" presId="urn:microsoft.com/office/officeart/2005/8/layout/hProcess9"/>
    <dgm:cxn modelId="{29993A56-3579-E643-81AB-4259204D4041}" srcId="{72DFED15-E850-F645-B585-020A7F70EE6D}" destId="{A57D18D2-5D90-C241-B228-44093CB69AAE}" srcOrd="3" destOrd="0" parTransId="{2B544878-C0DC-4B43-8C97-32F6EAD4BC62}" sibTransId="{E99CD0AF-3A0E-5849-8405-F1C5E94778B5}"/>
    <dgm:cxn modelId="{44C57667-B245-934D-8ED8-2C871AA16511}" type="presOf" srcId="{5D09EDCB-A5C9-0144-B0D2-90FAF42A70DB}" destId="{86EE5520-A7E5-2841-9E72-1C2A5B08CB40}" srcOrd="0" destOrd="0" presId="urn:microsoft.com/office/officeart/2005/8/layout/hProcess9"/>
    <dgm:cxn modelId="{0F007892-67D5-BD4B-8E06-22E205C03693}" srcId="{72DFED15-E850-F645-B585-020A7F70EE6D}" destId="{56803DA1-9B8C-124D-9863-81087CB5BFCE}" srcOrd="4" destOrd="0" parTransId="{744698A3-16AE-2C4B-827B-7B3ABAE0B5E7}" sibTransId="{7A0A0BD3-FEDD-EA48-9DB4-22141E990457}"/>
    <dgm:cxn modelId="{8BEB0D94-1990-9844-B7E6-D7D7A2004AF6}" srcId="{72DFED15-E850-F645-B585-020A7F70EE6D}" destId="{5D09EDCB-A5C9-0144-B0D2-90FAF42A70DB}" srcOrd="0" destOrd="0" parTransId="{47665A8A-8528-AC41-B894-A08858B736C2}" sibTransId="{5C8C3313-FC75-9648-821C-995220C2A18F}"/>
    <dgm:cxn modelId="{F46FAFB9-CD1A-2242-9D5D-8CA8FB60A785}" srcId="{72DFED15-E850-F645-B585-020A7F70EE6D}" destId="{CACC2285-DB99-5C4C-8787-E438A5CA2CB1}" srcOrd="1" destOrd="0" parTransId="{54DC93C5-B84B-5142-A6FF-1E034741D773}" sibTransId="{6D2473EA-CDFA-8940-B091-BB0F25C9EEEB}"/>
    <dgm:cxn modelId="{B159E2C1-FAA3-E448-B48D-CD1F69DD8957}" srcId="{72DFED15-E850-F645-B585-020A7F70EE6D}" destId="{D3419D70-032A-5549-B09C-0EFC2B886252}" srcOrd="2" destOrd="0" parTransId="{C7C99860-5D4F-B449-BC66-06BB4B235275}" sibTransId="{8AA529C8-8FB1-ED43-87EF-BE1EE6C0B9E6}"/>
    <dgm:cxn modelId="{A5783DDD-05DD-9540-B3DB-3A71995FE25F}" type="presOf" srcId="{CACC2285-DB99-5C4C-8787-E438A5CA2CB1}" destId="{EBA3EDBE-EC90-D041-AE8F-7ECF8BAA5B83}" srcOrd="0" destOrd="0" presId="urn:microsoft.com/office/officeart/2005/8/layout/hProcess9"/>
    <dgm:cxn modelId="{E02E85E2-DABC-7841-9D24-F97069E78A3B}" type="presOf" srcId="{72DFED15-E850-F645-B585-020A7F70EE6D}" destId="{18131C70-E1E7-9140-ACFC-F78FB65ED6E6}" srcOrd="0" destOrd="0" presId="urn:microsoft.com/office/officeart/2005/8/layout/hProcess9"/>
    <dgm:cxn modelId="{8B0EA6F2-92F3-9040-9EAB-9A5C92DD61B4}" type="presOf" srcId="{D3419D70-032A-5549-B09C-0EFC2B886252}" destId="{92E45FB8-151F-674D-B95D-A10777572185}" srcOrd="0" destOrd="0" presId="urn:microsoft.com/office/officeart/2005/8/layout/hProcess9"/>
    <dgm:cxn modelId="{95B81FF5-82F5-914A-ACD1-E17A56576933}" type="presOf" srcId="{A57D18D2-5D90-C241-B228-44093CB69AAE}" destId="{EE10023E-E3C6-314A-A368-C700B05B5F15}" srcOrd="0" destOrd="0" presId="urn:microsoft.com/office/officeart/2005/8/layout/hProcess9"/>
    <dgm:cxn modelId="{A909A0A5-E2B3-3140-A4A4-56C269F31E0D}" type="presParOf" srcId="{18131C70-E1E7-9140-ACFC-F78FB65ED6E6}" destId="{8C6F8FBE-C4D5-DB4B-A158-B23CD5478AC1}" srcOrd="0" destOrd="0" presId="urn:microsoft.com/office/officeart/2005/8/layout/hProcess9"/>
    <dgm:cxn modelId="{E97C92C3-EDBE-E643-B5A8-C46C6386680A}" type="presParOf" srcId="{18131C70-E1E7-9140-ACFC-F78FB65ED6E6}" destId="{4911B39D-A93A-AB44-9729-397E18A455A3}" srcOrd="1" destOrd="0" presId="urn:microsoft.com/office/officeart/2005/8/layout/hProcess9"/>
    <dgm:cxn modelId="{C12BF720-A527-AD4E-B28E-201C4002FA1E}" type="presParOf" srcId="{4911B39D-A93A-AB44-9729-397E18A455A3}" destId="{86EE5520-A7E5-2841-9E72-1C2A5B08CB40}" srcOrd="0" destOrd="0" presId="urn:microsoft.com/office/officeart/2005/8/layout/hProcess9"/>
    <dgm:cxn modelId="{924C676F-1A5A-0143-BEC0-745EA17C0389}" type="presParOf" srcId="{4911B39D-A93A-AB44-9729-397E18A455A3}" destId="{2843E453-EFFB-C542-BA71-389A5DB69EC0}" srcOrd="1" destOrd="0" presId="urn:microsoft.com/office/officeart/2005/8/layout/hProcess9"/>
    <dgm:cxn modelId="{FF89ED55-0118-3D45-A2A8-A99083574067}" type="presParOf" srcId="{4911B39D-A93A-AB44-9729-397E18A455A3}" destId="{EBA3EDBE-EC90-D041-AE8F-7ECF8BAA5B83}" srcOrd="2" destOrd="0" presId="urn:microsoft.com/office/officeart/2005/8/layout/hProcess9"/>
    <dgm:cxn modelId="{CF5E084C-314F-F740-A670-2A285FDD5B74}" type="presParOf" srcId="{4911B39D-A93A-AB44-9729-397E18A455A3}" destId="{CA97A530-4D93-B844-BD9E-67544AE3A990}" srcOrd="3" destOrd="0" presId="urn:microsoft.com/office/officeart/2005/8/layout/hProcess9"/>
    <dgm:cxn modelId="{B2746116-05A4-3D40-A994-A6521D4A2984}" type="presParOf" srcId="{4911B39D-A93A-AB44-9729-397E18A455A3}" destId="{92E45FB8-151F-674D-B95D-A10777572185}" srcOrd="4" destOrd="0" presId="urn:microsoft.com/office/officeart/2005/8/layout/hProcess9"/>
    <dgm:cxn modelId="{BF97C3A9-027F-BC44-BCE5-3E02B35A59F3}" type="presParOf" srcId="{4911B39D-A93A-AB44-9729-397E18A455A3}" destId="{464E5641-D600-BE4F-AA1F-5633B2817C0A}" srcOrd="5" destOrd="0" presId="urn:microsoft.com/office/officeart/2005/8/layout/hProcess9"/>
    <dgm:cxn modelId="{9FA53F24-5C13-8248-88F7-B9E5AEBDF87C}" type="presParOf" srcId="{4911B39D-A93A-AB44-9729-397E18A455A3}" destId="{EE10023E-E3C6-314A-A368-C700B05B5F15}" srcOrd="6" destOrd="0" presId="urn:microsoft.com/office/officeart/2005/8/layout/hProcess9"/>
    <dgm:cxn modelId="{C882D3AA-22EE-E441-9FFD-BC2AA745DB98}" type="presParOf" srcId="{4911B39D-A93A-AB44-9729-397E18A455A3}" destId="{BCDB391E-35C6-1848-9BF9-E143EE12DAD4}" srcOrd="7" destOrd="0" presId="urn:microsoft.com/office/officeart/2005/8/layout/hProcess9"/>
    <dgm:cxn modelId="{0283BAA7-1512-8144-8FF2-D275BD19A319}" type="presParOf" srcId="{4911B39D-A93A-AB44-9729-397E18A455A3}" destId="{AC845C2E-D243-F042-846F-1EE5965EAE1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1BFD-5CCC-4F17-84B9-91361897714C}">
      <dsp:nvSpPr>
        <dsp:cNvPr id="0" name=""/>
        <dsp:cNvSpPr/>
      </dsp:nvSpPr>
      <dsp:spPr>
        <a:xfrm>
          <a:off x="740" y="316885"/>
          <a:ext cx="2511325" cy="1004530"/>
        </a:xfrm>
        <a:prstGeom prst="homePlate">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44525">
            <a:lnSpc>
              <a:spcPct val="90000"/>
            </a:lnSpc>
            <a:spcBef>
              <a:spcPct val="0"/>
            </a:spcBef>
            <a:spcAft>
              <a:spcPct val="35000"/>
            </a:spcAft>
            <a:buNone/>
          </a:pPr>
          <a:r>
            <a:rPr lang="en-US" sz="1450" kern="1200" dirty="0">
              <a:solidFill>
                <a:schemeClr val="bg1"/>
              </a:solidFill>
            </a:rPr>
            <a:t>What do you want to do and where do you want to go?</a:t>
          </a:r>
        </a:p>
      </dsp:txBody>
      <dsp:txXfrm>
        <a:off x="740" y="316885"/>
        <a:ext cx="2260193" cy="1004530"/>
      </dsp:txXfrm>
    </dsp:sp>
    <dsp:sp modelId="{625652A5-61A7-41D3-855F-1C7FDED49007}">
      <dsp:nvSpPr>
        <dsp:cNvPr id="0" name=""/>
        <dsp:cNvSpPr/>
      </dsp:nvSpPr>
      <dsp:spPr>
        <a:xfrm>
          <a:off x="2009800" y="316885"/>
          <a:ext cx="2511325"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Identify specific award, refine project, and notify Unit Head and Provost’s Office</a:t>
          </a:r>
        </a:p>
      </dsp:txBody>
      <dsp:txXfrm>
        <a:off x="2512065" y="316885"/>
        <a:ext cx="1506795" cy="1004530"/>
      </dsp:txXfrm>
    </dsp:sp>
    <dsp:sp modelId="{4262CDDE-4DD1-4040-9BFD-13BA143C6115}">
      <dsp:nvSpPr>
        <dsp:cNvPr id="0" name=""/>
        <dsp:cNvSpPr/>
      </dsp:nvSpPr>
      <dsp:spPr>
        <a:xfrm>
          <a:off x="4018861" y="316885"/>
          <a:ext cx="1894493"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Apply</a:t>
          </a:r>
        </a:p>
      </dsp:txBody>
      <dsp:txXfrm>
        <a:off x="4521126" y="316885"/>
        <a:ext cx="889963" cy="1004530"/>
      </dsp:txXfrm>
    </dsp:sp>
    <dsp:sp modelId="{BA7905DA-63D1-43A6-AA4E-1072665D49C3}">
      <dsp:nvSpPr>
        <dsp:cNvPr id="0" name=""/>
        <dsp:cNvSpPr/>
      </dsp:nvSpPr>
      <dsp:spPr>
        <a:xfrm>
          <a:off x="5411090" y="316885"/>
          <a:ext cx="2511325"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Peer Review and Selection</a:t>
          </a:r>
        </a:p>
      </dsp:txBody>
      <dsp:txXfrm>
        <a:off x="5913355" y="316885"/>
        <a:ext cx="1506795" cy="1004530"/>
      </dsp:txXfrm>
    </dsp:sp>
    <dsp:sp modelId="{952A886D-F399-474C-8FF6-25E09A7FE245}">
      <dsp:nvSpPr>
        <dsp:cNvPr id="0" name=""/>
        <dsp:cNvSpPr/>
      </dsp:nvSpPr>
      <dsp:spPr>
        <a:xfrm>
          <a:off x="7420150" y="316885"/>
          <a:ext cx="1570708" cy="1004530"/>
        </a:xfrm>
        <a:prstGeom prst="chevron">
          <a:avLst/>
        </a:prstGeom>
        <a:solidFill>
          <a:srgbClr val="0035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chemeClr val="bg1"/>
            </a:solidFill>
          </a:endParaRPr>
        </a:p>
      </dsp:txBody>
      <dsp:txXfrm>
        <a:off x="7922415" y="316885"/>
        <a:ext cx="566178" cy="1004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F8FBE-C4D5-DB4B-A158-B23CD5478AC1}">
      <dsp:nvSpPr>
        <dsp:cNvPr id="0" name=""/>
        <dsp:cNvSpPr/>
      </dsp:nvSpPr>
      <dsp:spPr>
        <a:xfrm>
          <a:off x="2" y="0"/>
          <a:ext cx="8709451" cy="14905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EE5520-A7E5-2841-9E72-1C2A5B08CB40}">
      <dsp:nvSpPr>
        <dsp:cNvPr id="0" name=""/>
        <dsp:cNvSpPr/>
      </dsp:nvSpPr>
      <dsp:spPr>
        <a:xfrm>
          <a:off x="393242"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years prior</a:t>
          </a:r>
        </a:p>
        <a:p>
          <a:pPr marL="0" lvl="0" indent="0" algn="ctr" defTabSz="577850">
            <a:lnSpc>
              <a:spcPct val="90000"/>
            </a:lnSpc>
            <a:spcBef>
              <a:spcPct val="0"/>
            </a:spcBef>
            <a:spcAft>
              <a:spcPct val="35000"/>
            </a:spcAft>
            <a:buNone/>
          </a:pPr>
          <a:r>
            <a:rPr lang="en-US" sz="1300" kern="1200" dirty="0"/>
            <a:t>Fall 2019</a:t>
          </a:r>
        </a:p>
      </dsp:txBody>
      <dsp:txXfrm>
        <a:off x="422348" y="476283"/>
        <a:ext cx="1674844" cy="538024"/>
      </dsp:txXfrm>
    </dsp:sp>
    <dsp:sp modelId="{EBA3EDBE-EC90-D041-AE8F-7ECF8BAA5B83}">
      <dsp:nvSpPr>
        <dsp:cNvPr id="0" name=""/>
        <dsp:cNvSpPr/>
      </dsp:nvSpPr>
      <dsp:spPr>
        <a:xfrm>
          <a:off x="2280348"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years prior</a:t>
          </a:r>
        </a:p>
        <a:p>
          <a:pPr marL="0" lvl="0" indent="0" algn="ctr" defTabSz="577850">
            <a:lnSpc>
              <a:spcPct val="90000"/>
            </a:lnSpc>
            <a:spcBef>
              <a:spcPct val="0"/>
            </a:spcBef>
            <a:spcAft>
              <a:spcPct val="35000"/>
            </a:spcAft>
            <a:buNone/>
          </a:pPr>
          <a:r>
            <a:rPr lang="en-US" sz="1300" kern="1200" dirty="0"/>
            <a:t>Spring 2020</a:t>
          </a:r>
        </a:p>
      </dsp:txBody>
      <dsp:txXfrm>
        <a:off x="2309454" y="476283"/>
        <a:ext cx="1674844" cy="538024"/>
      </dsp:txXfrm>
    </dsp:sp>
    <dsp:sp modelId="{92E45FB8-151F-674D-B95D-A10777572185}">
      <dsp:nvSpPr>
        <dsp:cNvPr id="0" name=""/>
        <dsp:cNvSpPr/>
      </dsp:nvSpPr>
      <dsp:spPr>
        <a:xfrm>
          <a:off x="4167453" y="447177"/>
          <a:ext cx="1152187"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year prior</a:t>
          </a:r>
        </a:p>
        <a:p>
          <a:pPr marL="0" lvl="0" indent="0" algn="ctr" defTabSz="577850">
            <a:lnSpc>
              <a:spcPct val="90000"/>
            </a:lnSpc>
            <a:spcBef>
              <a:spcPct val="0"/>
            </a:spcBef>
            <a:spcAft>
              <a:spcPct val="35000"/>
            </a:spcAft>
            <a:buNone/>
          </a:pPr>
          <a:r>
            <a:rPr lang="en-US" sz="1300" kern="1200" dirty="0"/>
            <a:t>Sept. 15, 2020</a:t>
          </a:r>
        </a:p>
      </dsp:txBody>
      <dsp:txXfrm>
        <a:off x="4196559" y="476283"/>
        <a:ext cx="1093975" cy="538024"/>
      </dsp:txXfrm>
    </dsp:sp>
    <dsp:sp modelId="{EE10023E-E3C6-314A-A368-C700B05B5F15}">
      <dsp:nvSpPr>
        <dsp:cNvPr id="0" name=""/>
        <dsp:cNvSpPr/>
      </dsp:nvSpPr>
      <dsp:spPr>
        <a:xfrm>
          <a:off x="5473691" y="447177"/>
          <a:ext cx="173305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year prior</a:t>
          </a:r>
        </a:p>
        <a:p>
          <a:pPr marL="0" lvl="0" indent="0" algn="ctr" defTabSz="577850">
            <a:lnSpc>
              <a:spcPct val="90000"/>
            </a:lnSpc>
            <a:spcBef>
              <a:spcPct val="0"/>
            </a:spcBef>
            <a:spcAft>
              <a:spcPct val="35000"/>
            </a:spcAft>
            <a:buNone/>
          </a:pPr>
          <a:r>
            <a:rPr lang="en-US" sz="1300" kern="1200" dirty="0"/>
            <a:t>Fall 2020 / Spring 2021</a:t>
          </a:r>
        </a:p>
      </dsp:txBody>
      <dsp:txXfrm>
        <a:off x="5502797" y="476283"/>
        <a:ext cx="1674844" cy="538024"/>
      </dsp:txXfrm>
    </dsp:sp>
    <dsp:sp modelId="{AC845C2E-D243-F042-846F-1EE5965EAE1D}">
      <dsp:nvSpPr>
        <dsp:cNvPr id="0" name=""/>
        <dsp:cNvSpPr/>
      </dsp:nvSpPr>
      <dsp:spPr>
        <a:xfrm>
          <a:off x="7360796" y="447177"/>
          <a:ext cx="955416" cy="59623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AY of Grant</a:t>
          </a:r>
        </a:p>
        <a:p>
          <a:pPr marL="0" lvl="0" indent="0" algn="ctr" defTabSz="577850">
            <a:lnSpc>
              <a:spcPct val="90000"/>
            </a:lnSpc>
            <a:spcBef>
              <a:spcPct val="0"/>
            </a:spcBef>
            <a:spcAft>
              <a:spcPct val="35000"/>
            </a:spcAft>
            <a:buNone/>
          </a:pPr>
          <a:r>
            <a:rPr lang="en-US" sz="1300" kern="1200" dirty="0"/>
            <a:t>2021-2022</a:t>
          </a:r>
        </a:p>
      </dsp:txBody>
      <dsp:txXfrm>
        <a:off x="7389902" y="476283"/>
        <a:ext cx="897204" cy="5380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CC59B842-6F37-4668-B2EF-D6D1ECF45063}"/>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4835BCC7-E27B-4DD6-8A65-7D9D7C40EB36}"/>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526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34E3-F46C-4803-AB7D-24DECFC4B89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186925-4FF1-4876-8604-7F75CE8BA5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5">
            <a:extLst>
              <a:ext uri="{FF2B5EF4-FFF2-40B4-BE49-F238E27FC236}">
                <a16:creationId xmlns:a16="http://schemas.microsoft.com/office/drawing/2014/main" id="{B12678D3-9F7A-4AAF-AC5E-2041255308C8}"/>
              </a:ext>
            </a:extLst>
          </p:cNvPr>
          <p:cNvSpPr>
            <a:spLocks noGrp="1"/>
          </p:cNvSpPr>
          <p:nvPr>
            <p:ph type="sldNum" sz="quarter" idx="10"/>
          </p:nvPr>
        </p:nvSpPr>
        <p:spPr>
          <a:ln/>
        </p:spPr>
        <p:txBody>
          <a:bodyPr/>
          <a:lstStyle>
            <a:lvl1pPr>
              <a:defRPr/>
            </a:lvl1pPr>
          </a:lstStyle>
          <a:p>
            <a:pPr>
              <a:defRPr/>
            </a:pPr>
            <a:fld id="{A5781EF8-12B4-40A0-869D-9E74BF777D38}" type="slidenum">
              <a:rPr lang="en-US" altLang="en-US"/>
              <a:pPr>
                <a:defRPr/>
              </a:pPr>
              <a:t>‹#›</a:t>
            </a:fld>
            <a:endParaRPr lang="en-US" altLang="en-US" dirty="0"/>
          </a:p>
        </p:txBody>
      </p:sp>
    </p:spTree>
    <p:extLst>
      <p:ext uri="{BB962C8B-B14F-4D97-AF65-F5344CB8AC3E}">
        <p14:creationId xmlns:p14="http://schemas.microsoft.com/office/powerpoint/2010/main" val="47551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F922-3048-402E-8340-A5179F2D972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008743-81F9-429D-8E63-2D5BB5370FBF}"/>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0B68669-70A8-4232-9AF7-65EEA098B841}"/>
              </a:ext>
            </a:extLst>
          </p:cNvPr>
          <p:cNvSpPr>
            <a:spLocks noGrp="1"/>
          </p:cNvSpPr>
          <p:nvPr>
            <p:ph type="sldNum" sz="quarter" idx="10"/>
          </p:nvPr>
        </p:nvSpPr>
        <p:spPr>
          <a:ln/>
        </p:spPr>
        <p:txBody>
          <a:bodyPr/>
          <a:lstStyle>
            <a:lvl1pPr>
              <a:defRPr/>
            </a:lvl1pPr>
          </a:lstStyle>
          <a:p>
            <a:pPr>
              <a:defRPr/>
            </a:pPr>
            <a:fld id="{4C81C6C9-A522-4685-9BFA-85232D329AF3}" type="slidenum">
              <a:rPr lang="en-US" altLang="en-US"/>
              <a:pPr>
                <a:defRPr/>
              </a:pPr>
              <a:t>‹#›</a:t>
            </a:fld>
            <a:endParaRPr lang="en-US" altLang="en-US" dirty="0"/>
          </a:p>
        </p:txBody>
      </p:sp>
    </p:spTree>
    <p:extLst>
      <p:ext uri="{BB962C8B-B14F-4D97-AF65-F5344CB8AC3E}">
        <p14:creationId xmlns:p14="http://schemas.microsoft.com/office/powerpoint/2010/main" val="78959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20668-D432-4C00-A4A0-7DDB7249251C}"/>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60635-79F6-4E42-9052-FC495077BA74}"/>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9A4963F-49CE-4EB6-967B-7C84B345ED51}"/>
              </a:ext>
            </a:extLst>
          </p:cNvPr>
          <p:cNvSpPr>
            <a:spLocks noGrp="1"/>
          </p:cNvSpPr>
          <p:nvPr>
            <p:ph type="sldNum" sz="quarter" idx="10"/>
          </p:nvPr>
        </p:nvSpPr>
        <p:spPr>
          <a:ln/>
        </p:spPr>
        <p:txBody>
          <a:bodyPr/>
          <a:lstStyle>
            <a:lvl1pPr>
              <a:defRPr/>
            </a:lvl1pPr>
          </a:lstStyle>
          <a:p>
            <a:pPr>
              <a:defRPr/>
            </a:pPr>
            <a:fld id="{146E8ED6-DEC4-46E2-A7F8-E010C5201A10}" type="slidenum">
              <a:rPr lang="en-US" altLang="en-US"/>
              <a:pPr>
                <a:defRPr/>
              </a:pPr>
              <a:t>‹#›</a:t>
            </a:fld>
            <a:endParaRPr lang="en-US" altLang="en-US" dirty="0"/>
          </a:p>
        </p:txBody>
      </p:sp>
    </p:spTree>
    <p:extLst>
      <p:ext uri="{BB962C8B-B14F-4D97-AF65-F5344CB8AC3E}">
        <p14:creationId xmlns:p14="http://schemas.microsoft.com/office/powerpoint/2010/main" val="403207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8943-21A8-4881-A562-0D051668F47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F43034-CA23-4241-9F80-F1198A51D1F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DA922CF-C809-4E80-A0ED-AAE0E4895C3A}"/>
              </a:ext>
            </a:extLst>
          </p:cNvPr>
          <p:cNvSpPr>
            <a:spLocks noGrp="1"/>
          </p:cNvSpPr>
          <p:nvPr>
            <p:ph type="sldNum" sz="quarter" idx="10"/>
          </p:nvPr>
        </p:nvSpPr>
        <p:spPr>
          <a:ln/>
        </p:spPr>
        <p:txBody>
          <a:bodyPr/>
          <a:lstStyle>
            <a:lvl1pPr>
              <a:defRPr/>
            </a:lvl1pPr>
          </a:lstStyle>
          <a:p>
            <a:pPr>
              <a:defRPr/>
            </a:pPr>
            <a:fld id="{349F9E7F-BCBB-4050-BC9B-321A56627E8A}" type="slidenum">
              <a:rPr lang="en-US" altLang="en-US"/>
              <a:pPr>
                <a:defRPr/>
              </a:pPr>
              <a:t>‹#›</a:t>
            </a:fld>
            <a:endParaRPr lang="en-US" altLang="en-US" dirty="0"/>
          </a:p>
        </p:txBody>
      </p:sp>
    </p:spTree>
    <p:extLst>
      <p:ext uri="{BB962C8B-B14F-4D97-AF65-F5344CB8AC3E}">
        <p14:creationId xmlns:p14="http://schemas.microsoft.com/office/powerpoint/2010/main" val="340041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8676-1DDD-457E-AC25-5140FAC6582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9968C87-0106-4B1C-AAE0-D0CCEBA2FCC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90F8CB-1C8E-42D0-9FA7-126D9B5821E4}"/>
              </a:ext>
            </a:extLst>
          </p:cNvPr>
          <p:cNvSpPr>
            <a:spLocks noGrp="1"/>
          </p:cNvSpPr>
          <p:nvPr>
            <p:ph type="sldNum" sz="quarter" idx="10"/>
          </p:nvPr>
        </p:nvSpPr>
        <p:spPr>
          <a:ln/>
        </p:spPr>
        <p:txBody>
          <a:bodyPr/>
          <a:lstStyle>
            <a:lvl1pPr>
              <a:defRPr/>
            </a:lvl1pPr>
          </a:lstStyle>
          <a:p>
            <a:pPr>
              <a:defRPr/>
            </a:pPr>
            <a:fld id="{491302D4-498C-47DF-BFE7-F1F3576126C2}" type="slidenum">
              <a:rPr lang="en-US" altLang="en-US"/>
              <a:pPr>
                <a:defRPr/>
              </a:pPr>
              <a:t>‹#›</a:t>
            </a:fld>
            <a:endParaRPr lang="en-US" altLang="en-US" dirty="0"/>
          </a:p>
        </p:txBody>
      </p:sp>
    </p:spTree>
    <p:extLst>
      <p:ext uri="{BB962C8B-B14F-4D97-AF65-F5344CB8AC3E}">
        <p14:creationId xmlns:p14="http://schemas.microsoft.com/office/powerpoint/2010/main" val="204606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E699-6568-4A22-9D79-10EC60E82310}"/>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DFC70-EDF9-4FA8-BEF8-1C5D3B9B5F92}"/>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C01CE8AA-766B-4027-B157-9FAE3E38EF0E}"/>
              </a:ext>
            </a:extLst>
          </p:cNvPr>
          <p:cNvSpPr>
            <a:spLocks noGrp="1"/>
          </p:cNvSpPr>
          <p:nvPr>
            <p:ph type="sldNum" sz="quarter" idx="10"/>
          </p:nvPr>
        </p:nvSpPr>
        <p:spPr>
          <a:ln/>
        </p:spPr>
        <p:txBody>
          <a:bodyPr/>
          <a:lstStyle>
            <a:lvl1pPr>
              <a:defRPr/>
            </a:lvl1pPr>
          </a:lstStyle>
          <a:p>
            <a:pPr>
              <a:defRPr/>
            </a:pPr>
            <a:fld id="{C1E7D1E4-3FAC-44B6-8ABE-4DEAB2AE2AE1}" type="slidenum">
              <a:rPr lang="en-US" altLang="en-US"/>
              <a:pPr>
                <a:defRPr/>
              </a:pPr>
              <a:t>‹#›</a:t>
            </a:fld>
            <a:endParaRPr lang="en-US" altLang="en-US" dirty="0"/>
          </a:p>
        </p:txBody>
      </p:sp>
    </p:spTree>
    <p:extLst>
      <p:ext uri="{BB962C8B-B14F-4D97-AF65-F5344CB8AC3E}">
        <p14:creationId xmlns:p14="http://schemas.microsoft.com/office/powerpoint/2010/main" val="34278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0B52-A4E9-4719-82D0-AB6DC61C090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4172B-8187-49AC-93BC-AA635F36A3C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73FA45-344A-4840-AD0F-8EC95FDDB254}"/>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3D6B60-92E7-497C-A680-03EBAF1688D8}"/>
              </a:ext>
            </a:extLst>
          </p:cNvPr>
          <p:cNvSpPr>
            <a:spLocks noGrp="1"/>
          </p:cNvSpPr>
          <p:nvPr>
            <p:ph type="sldNum" sz="quarter" idx="10"/>
          </p:nvPr>
        </p:nvSpPr>
        <p:spPr>
          <a:ln/>
        </p:spPr>
        <p:txBody>
          <a:bodyPr/>
          <a:lstStyle>
            <a:lvl1pPr>
              <a:defRPr/>
            </a:lvl1pPr>
          </a:lstStyle>
          <a:p>
            <a:pPr>
              <a:defRPr/>
            </a:pPr>
            <a:fld id="{1602EE12-4494-4C16-8F38-7CC46EC1EC7A}" type="slidenum">
              <a:rPr lang="en-US" altLang="en-US"/>
              <a:pPr>
                <a:defRPr/>
              </a:pPr>
              <a:t>‹#›</a:t>
            </a:fld>
            <a:endParaRPr lang="en-US" altLang="en-US" dirty="0"/>
          </a:p>
        </p:txBody>
      </p:sp>
    </p:spTree>
    <p:extLst>
      <p:ext uri="{BB962C8B-B14F-4D97-AF65-F5344CB8AC3E}">
        <p14:creationId xmlns:p14="http://schemas.microsoft.com/office/powerpoint/2010/main" val="247793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15F6-7B4C-4057-92AC-106B25D6E10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DB6CFBF-B862-45B1-9088-A426E7E2B2E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0AC531-A515-49FF-8A5D-5D05AF2D7843}"/>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48F0D-C29E-48DD-AA6F-C90611921D1C}"/>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AEA07-5940-429A-92C0-8ACC0DD0619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A15011-B784-414B-8DE8-D012B6224205}"/>
              </a:ext>
            </a:extLst>
          </p:cNvPr>
          <p:cNvSpPr>
            <a:spLocks noGrp="1"/>
          </p:cNvSpPr>
          <p:nvPr>
            <p:ph type="sldNum" sz="quarter" idx="10"/>
          </p:nvPr>
        </p:nvSpPr>
        <p:spPr>
          <a:ln/>
        </p:spPr>
        <p:txBody>
          <a:bodyPr/>
          <a:lstStyle>
            <a:lvl1pPr>
              <a:defRPr/>
            </a:lvl1pPr>
          </a:lstStyle>
          <a:p>
            <a:pPr>
              <a:defRPr/>
            </a:pPr>
            <a:fld id="{5E3204E5-EE29-4968-85B4-2B36CE0CD28D}" type="slidenum">
              <a:rPr lang="en-US" altLang="en-US"/>
              <a:pPr>
                <a:defRPr/>
              </a:pPr>
              <a:t>‹#›</a:t>
            </a:fld>
            <a:endParaRPr lang="en-US" altLang="en-US" dirty="0"/>
          </a:p>
        </p:txBody>
      </p:sp>
    </p:spTree>
    <p:extLst>
      <p:ext uri="{BB962C8B-B14F-4D97-AF65-F5344CB8AC3E}">
        <p14:creationId xmlns:p14="http://schemas.microsoft.com/office/powerpoint/2010/main" val="229128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003F-D5EB-4768-B609-92C02EC6C8B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6B19ACC4-05E0-4B86-AF50-37758FBFA168}"/>
              </a:ext>
            </a:extLst>
          </p:cNvPr>
          <p:cNvSpPr>
            <a:spLocks noGrp="1"/>
          </p:cNvSpPr>
          <p:nvPr>
            <p:ph type="sldNum" sz="quarter" idx="10"/>
          </p:nvPr>
        </p:nvSpPr>
        <p:spPr>
          <a:ln/>
        </p:spPr>
        <p:txBody>
          <a:bodyPr/>
          <a:lstStyle>
            <a:lvl1pPr>
              <a:defRPr/>
            </a:lvl1pPr>
          </a:lstStyle>
          <a:p>
            <a:pPr>
              <a:defRPr/>
            </a:pPr>
            <a:fld id="{17E2F83D-81E6-4E30-9569-8F787BB90C51}" type="slidenum">
              <a:rPr lang="en-US" altLang="en-US"/>
              <a:pPr>
                <a:defRPr/>
              </a:pPr>
              <a:t>‹#›</a:t>
            </a:fld>
            <a:endParaRPr lang="en-US" altLang="en-US" dirty="0"/>
          </a:p>
        </p:txBody>
      </p:sp>
    </p:spTree>
    <p:extLst>
      <p:ext uri="{BB962C8B-B14F-4D97-AF65-F5344CB8AC3E}">
        <p14:creationId xmlns:p14="http://schemas.microsoft.com/office/powerpoint/2010/main" val="152583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2BBA56-2BBA-4E9C-A55A-FAA19660B0AE}"/>
              </a:ext>
            </a:extLst>
          </p:cNvPr>
          <p:cNvSpPr>
            <a:spLocks noGrp="1"/>
          </p:cNvSpPr>
          <p:nvPr>
            <p:ph type="sldNum" sz="quarter" idx="10"/>
          </p:nvPr>
        </p:nvSpPr>
        <p:spPr>
          <a:ln/>
        </p:spPr>
        <p:txBody>
          <a:bodyPr/>
          <a:lstStyle>
            <a:lvl1pPr>
              <a:defRPr/>
            </a:lvl1pPr>
          </a:lstStyle>
          <a:p>
            <a:pPr>
              <a:defRPr/>
            </a:pPr>
            <a:fld id="{DEFBACE7-CC91-4CA1-A070-D52770A418F6}" type="slidenum">
              <a:rPr lang="en-US" altLang="en-US"/>
              <a:pPr>
                <a:defRPr/>
              </a:pPr>
              <a:t>‹#›</a:t>
            </a:fld>
            <a:endParaRPr lang="en-US" altLang="en-US" dirty="0"/>
          </a:p>
        </p:txBody>
      </p:sp>
    </p:spTree>
    <p:extLst>
      <p:ext uri="{BB962C8B-B14F-4D97-AF65-F5344CB8AC3E}">
        <p14:creationId xmlns:p14="http://schemas.microsoft.com/office/powerpoint/2010/main" val="3567116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60DA-C67D-4C2C-B942-48DB3DB0704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D64EF-A36B-4BD6-87C0-1CCEA0C7F32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7D731A-FED8-434E-93FB-AB4B7F8CE39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14BE729-C309-4E30-8324-5B441DE991A0}"/>
              </a:ext>
            </a:extLst>
          </p:cNvPr>
          <p:cNvSpPr>
            <a:spLocks noGrp="1"/>
          </p:cNvSpPr>
          <p:nvPr>
            <p:ph type="sldNum" sz="quarter" idx="10"/>
          </p:nvPr>
        </p:nvSpPr>
        <p:spPr>
          <a:ln/>
        </p:spPr>
        <p:txBody>
          <a:bodyPr/>
          <a:lstStyle>
            <a:lvl1pPr>
              <a:defRPr/>
            </a:lvl1pPr>
          </a:lstStyle>
          <a:p>
            <a:pPr>
              <a:defRPr/>
            </a:pPr>
            <a:fld id="{3FABED53-C129-41B5-94E4-949249D7C0F6}" type="slidenum">
              <a:rPr lang="en-US" altLang="en-US"/>
              <a:pPr>
                <a:defRPr/>
              </a:pPr>
              <a:t>‹#›</a:t>
            </a:fld>
            <a:endParaRPr lang="en-US" altLang="en-US" dirty="0"/>
          </a:p>
        </p:txBody>
      </p:sp>
    </p:spTree>
    <p:extLst>
      <p:ext uri="{BB962C8B-B14F-4D97-AF65-F5344CB8AC3E}">
        <p14:creationId xmlns:p14="http://schemas.microsoft.com/office/powerpoint/2010/main" val="44472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F258-AECF-4F1D-9E29-7C0A8C005F0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90EC39-D888-490A-90F6-C15FC946CBBD}"/>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CEB2484-7394-400B-A299-37D0FE4E7167}"/>
              </a:ext>
            </a:extLst>
          </p:cNvPr>
          <p:cNvSpPr>
            <a:spLocks noGrp="1"/>
          </p:cNvSpPr>
          <p:nvPr>
            <p:ph type="sldNum" sz="quarter" idx="10"/>
          </p:nvPr>
        </p:nvSpPr>
        <p:spPr>
          <a:ln/>
        </p:spPr>
        <p:txBody>
          <a:bodyPr/>
          <a:lstStyle>
            <a:lvl1pPr>
              <a:defRPr/>
            </a:lvl1pPr>
          </a:lstStyle>
          <a:p>
            <a:pPr>
              <a:defRPr/>
            </a:pPr>
            <a:fld id="{2A1BC890-5FC8-42EA-9714-221BEDA29C68}" type="slidenum">
              <a:rPr lang="en-US" altLang="en-US"/>
              <a:pPr>
                <a:defRPr/>
              </a:pPr>
              <a:t>‹#›</a:t>
            </a:fld>
            <a:endParaRPr lang="en-US" altLang="en-US" dirty="0"/>
          </a:p>
        </p:txBody>
      </p:sp>
    </p:spTree>
    <p:extLst>
      <p:ext uri="{BB962C8B-B14F-4D97-AF65-F5344CB8AC3E}">
        <p14:creationId xmlns:p14="http://schemas.microsoft.com/office/powerpoint/2010/main" val="2813306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6756-E514-4D2C-9C0D-9B78087BBFE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2DFDD-8A05-449A-8B4E-FDB5D811924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a:extLst>
              <a:ext uri="{FF2B5EF4-FFF2-40B4-BE49-F238E27FC236}">
                <a16:creationId xmlns:a16="http://schemas.microsoft.com/office/drawing/2014/main" id="{E1FA6BD4-7C84-4899-9B13-4A4AFF82B15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5C4E50B-9659-4820-A34C-0AEC1A398727}"/>
              </a:ext>
            </a:extLst>
          </p:cNvPr>
          <p:cNvSpPr>
            <a:spLocks noGrp="1"/>
          </p:cNvSpPr>
          <p:nvPr>
            <p:ph type="sldNum" sz="quarter" idx="10"/>
          </p:nvPr>
        </p:nvSpPr>
        <p:spPr>
          <a:ln/>
        </p:spPr>
        <p:txBody>
          <a:bodyPr/>
          <a:lstStyle>
            <a:lvl1pPr>
              <a:defRPr/>
            </a:lvl1pPr>
          </a:lstStyle>
          <a:p>
            <a:pPr>
              <a:defRPr/>
            </a:pPr>
            <a:fld id="{1A6E9F0E-1ACF-4802-8C94-0087017108CD}" type="slidenum">
              <a:rPr lang="en-US" altLang="en-US"/>
              <a:pPr>
                <a:defRPr/>
              </a:pPr>
              <a:t>‹#›</a:t>
            </a:fld>
            <a:endParaRPr lang="en-US" altLang="en-US" dirty="0"/>
          </a:p>
        </p:txBody>
      </p:sp>
    </p:spTree>
    <p:extLst>
      <p:ext uri="{BB962C8B-B14F-4D97-AF65-F5344CB8AC3E}">
        <p14:creationId xmlns:p14="http://schemas.microsoft.com/office/powerpoint/2010/main" val="353564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AC2F-E615-4D1B-991F-AD5E80034DE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A458DA-5687-4B19-8DD7-62743ED24AC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265498-0576-411D-8048-462D77CCB051}"/>
              </a:ext>
            </a:extLst>
          </p:cNvPr>
          <p:cNvSpPr>
            <a:spLocks noGrp="1"/>
          </p:cNvSpPr>
          <p:nvPr>
            <p:ph type="sldNum" sz="quarter" idx="10"/>
          </p:nvPr>
        </p:nvSpPr>
        <p:spPr>
          <a:ln/>
        </p:spPr>
        <p:txBody>
          <a:bodyPr/>
          <a:lstStyle>
            <a:lvl1pPr>
              <a:defRPr/>
            </a:lvl1pPr>
          </a:lstStyle>
          <a:p>
            <a:pPr>
              <a:defRPr/>
            </a:pPr>
            <a:fld id="{15C401FC-C1AD-4F2A-9DAB-3F16681DF7DA}" type="slidenum">
              <a:rPr lang="en-US" altLang="en-US"/>
              <a:pPr>
                <a:defRPr/>
              </a:pPr>
              <a:t>‹#›</a:t>
            </a:fld>
            <a:endParaRPr lang="en-US" altLang="en-US" dirty="0"/>
          </a:p>
        </p:txBody>
      </p:sp>
    </p:spTree>
    <p:extLst>
      <p:ext uri="{BB962C8B-B14F-4D97-AF65-F5344CB8AC3E}">
        <p14:creationId xmlns:p14="http://schemas.microsoft.com/office/powerpoint/2010/main" val="1535144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4E8A1-636D-426B-8785-B225DCB380AA}"/>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27553-C365-4A48-911A-73C75715C24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1AEA31-5346-4156-BB01-F5B9C4306CDD}"/>
              </a:ext>
            </a:extLst>
          </p:cNvPr>
          <p:cNvSpPr>
            <a:spLocks noGrp="1"/>
          </p:cNvSpPr>
          <p:nvPr>
            <p:ph type="sldNum" sz="quarter" idx="10"/>
          </p:nvPr>
        </p:nvSpPr>
        <p:spPr>
          <a:ln/>
        </p:spPr>
        <p:txBody>
          <a:bodyPr/>
          <a:lstStyle>
            <a:lvl1pPr>
              <a:defRPr/>
            </a:lvl1pPr>
          </a:lstStyle>
          <a:p>
            <a:pPr>
              <a:defRPr/>
            </a:pPr>
            <a:fld id="{D1FC87FD-8C43-4F43-A376-96A6E4D2AA99}" type="slidenum">
              <a:rPr lang="en-US" altLang="en-US"/>
              <a:pPr>
                <a:defRPr/>
              </a:pPr>
              <a:t>‹#›</a:t>
            </a:fld>
            <a:endParaRPr lang="en-US" altLang="en-US" dirty="0"/>
          </a:p>
        </p:txBody>
      </p:sp>
    </p:spTree>
    <p:extLst>
      <p:ext uri="{BB962C8B-B14F-4D97-AF65-F5344CB8AC3E}">
        <p14:creationId xmlns:p14="http://schemas.microsoft.com/office/powerpoint/2010/main" val="219675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2A11-3CD2-40F4-8F12-E2D12BCEA2F3}"/>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40BA16-51A0-452B-8F18-F7CF7AF7730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8445453B-5D4D-46F8-B9D5-A739F260DEFA}"/>
              </a:ext>
            </a:extLst>
          </p:cNvPr>
          <p:cNvSpPr>
            <a:spLocks noGrp="1"/>
          </p:cNvSpPr>
          <p:nvPr>
            <p:ph type="sldNum" sz="quarter" idx="10"/>
          </p:nvPr>
        </p:nvSpPr>
        <p:spPr>
          <a:ln/>
        </p:spPr>
        <p:txBody>
          <a:bodyPr/>
          <a:lstStyle>
            <a:lvl1pPr>
              <a:defRPr/>
            </a:lvl1pPr>
          </a:lstStyle>
          <a:p>
            <a:pPr>
              <a:defRPr/>
            </a:pPr>
            <a:fld id="{91CAD5BC-4BFD-4744-ADF1-87B0A56A5C76}" type="slidenum">
              <a:rPr lang="en-US" altLang="en-US"/>
              <a:pPr>
                <a:defRPr/>
              </a:pPr>
              <a:t>‹#›</a:t>
            </a:fld>
            <a:endParaRPr lang="en-US" altLang="en-US" dirty="0"/>
          </a:p>
        </p:txBody>
      </p:sp>
    </p:spTree>
    <p:extLst>
      <p:ext uri="{BB962C8B-B14F-4D97-AF65-F5344CB8AC3E}">
        <p14:creationId xmlns:p14="http://schemas.microsoft.com/office/powerpoint/2010/main" val="210006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747B-6C42-4227-9E40-8E74D25A2DA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31DC9F-26AE-4B84-9298-84F190ADDA78}"/>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1C9D1D-37BD-4568-909A-566B8B065D88}"/>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0348E30-47AC-41A1-803C-EB469A3ED4B9}"/>
              </a:ext>
            </a:extLst>
          </p:cNvPr>
          <p:cNvSpPr>
            <a:spLocks noGrp="1"/>
          </p:cNvSpPr>
          <p:nvPr>
            <p:ph type="sldNum" sz="quarter" idx="10"/>
          </p:nvPr>
        </p:nvSpPr>
        <p:spPr>
          <a:ln/>
        </p:spPr>
        <p:txBody>
          <a:bodyPr/>
          <a:lstStyle>
            <a:lvl1pPr>
              <a:defRPr/>
            </a:lvl1pPr>
          </a:lstStyle>
          <a:p>
            <a:pPr>
              <a:defRPr/>
            </a:pPr>
            <a:fld id="{B5B33231-6A1C-4AAE-8B8D-C8F2C3D0D427}" type="slidenum">
              <a:rPr lang="en-US" altLang="en-US"/>
              <a:pPr>
                <a:defRPr/>
              </a:pPr>
              <a:t>‹#›</a:t>
            </a:fld>
            <a:endParaRPr lang="en-US" altLang="en-US" dirty="0"/>
          </a:p>
        </p:txBody>
      </p:sp>
    </p:spTree>
    <p:extLst>
      <p:ext uri="{BB962C8B-B14F-4D97-AF65-F5344CB8AC3E}">
        <p14:creationId xmlns:p14="http://schemas.microsoft.com/office/powerpoint/2010/main" val="379010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F111-CC90-43FD-B1FA-DC973915413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FBADE2E-9433-4D03-A718-2ED9B55AFC5C}"/>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518C02-64B6-4B28-A445-8EDCEB7F4786}"/>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BCF82-A688-4608-90E6-FB4349DFDD9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5865E1-590A-4C32-BE8E-F0EC2A79DB39}"/>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69B482C-7DD5-48B4-A05C-0B7099C23AF2}"/>
              </a:ext>
            </a:extLst>
          </p:cNvPr>
          <p:cNvSpPr>
            <a:spLocks noGrp="1"/>
          </p:cNvSpPr>
          <p:nvPr>
            <p:ph type="sldNum" sz="quarter" idx="10"/>
          </p:nvPr>
        </p:nvSpPr>
        <p:spPr>
          <a:ln/>
        </p:spPr>
        <p:txBody>
          <a:bodyPr/>
          <a:lstStyle>
            <a:lvl1pPr>
              <a:defRPr/>
            </a:lvl1pPr>
          </a:lstStyle>
          <a:p>
            <a:pPr>
              <a:defRPr/>
            </a:pPr>
            <a:fld id="{20E07D88-9C3A-48A5-B016-DAD36DA2B3B5}" type="slidenum">
              <a:rPr lang="en-US" altLang="en-US"/>
              <a:pPr>
                <a:defRPr/>
              </a:pPr>
              <a:t>‹#›</a:t>
            </a:fld>
            <a:endParaRPr lang="en-US" altLang="en-US" dirty="0"/>
          </a:p>
        </p:txBody>
      </p:sp>
    </p:spTree>
    <p:extLst>
      <p:ext uri="{BB962C8B-B14F-4D97-AF65-F5344CB8AC3E}">
        <p14:creationId xmlns:p14="http://schemas.microsoft.com/office/powerpoint/2010/main" val="218332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0FB6-7A74-4B52-B3CB-BFF92E6118E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Rectangle 5">
            <a:extLst>
              <a:ext uri="{FF2B5EF4-FFF2-40B4-BE49-F238E27FC236}">
                <a16:creationId xmlns:a16="http://schemas.microsoft.com/office/drawing/2014/main" id="{EF5A1486-67CE-4034-8512-9888F90FC3B8}"/>
              </a:ext>
            </a:extLst>
          </p:cNvPr>
          <p:cNvSpPr>
            <a:spLocks noGrp="1"/>
          </p:cNvSpPr>
          <p:nvPr>
            <p:ph type="sldNum" sz="quarter" idx="10"/>
          </p:nvPr>
        </p:nvSpPr>
        <p:spPr>
          <a:ln/>
        </p:spPr>
        <p:txBody>
          <a:bodyPr/>
          <a:lstStyle>
            <a:lvl1pPr>
              <a:defRPr/>
            </a:lvl1pPr>
          </a:lstStyle>
          <a:p>
            <a:pPr>
              <a:defRPr/>
            </a:pPr>
            <a:fld id="{1E39A077-14B3-442F-8A3E-DFA7A21815CC}" type="slidenum">
              <a:rPr lang="en-US" altLang="en-US"/>
              <a:pPr>
                <a:defRPr/>
              </a:pPr>
              <a:t>‹#›</a:t>
            </a:fld>
            <a:endParaRPr lang="en-US" altLang="en-US" dirty="0"/>
          </a:p>
        </p:txBody>
      </p:sp>
    </p:spTree>
    <p:extLst>
      <p:ext uri="{BB962C8B-B14F-4D97-AF65-F5344CB8AC3E}">
        <p14:creationId xmlns:p14="http://schemas.microsoft.com/office/powerpoint/2010/main" val="212499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146B57D-E1A5-4AAC-87AF-BD90110FF516}"/>
              </a:ext>
            </a:extLst>
          </p:cNvPr>
          <p:cNvSpPr>
            <a:spLocks noGrp="1"/>
          </p:cNvSpPr>
          <p:nvPr>
            <p:ph type="sldNum" sz="quarter" idx="10"/>
          </p:nvPr>
        </p:nvSpPr>
        <p:spPr>
          <a:ln/>
        </p:spPr>
        <p:txBody>
          <a:bodyPr/>
          <a:lstStyle>
            <a:lvl1pPr>
              <a:defRPr/>
            </a:lvl1pPr>
          </a:lstStyle>
          <a:p>
            <a:pPr>
              <a:defRPr/>
            </a:pPr>
            <a:fld id="{A2F82FBA-6200-48BB-BDD7-1D8B4425F1C5}" type="slidenum">
              <a:rPr lang="en-US" altLang="en-US"/>
              <a:pPr>
                <a:defRPr/>
              </a:pPr>
              <a:t>‹#›</a:t>
            </a:fld>
            <a:endParaRPr lang="en-US" altLang="en-US" dirty="0"/>
          </a:p>
        </p:txBody>
      </p:sp>
    </p:spTree>
    <p:extLst>
      <p:ext uri="{BB962C8B-B14F-4D97-AF65-F5344CB8AC3E}">
        <p14:creationId xmlns:p14="http://schemas.microsoft.com/office/powerpoint/2010/main" val="72368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9399-FABE-4DCE-B961-7FDF8F7C20B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907EC-1B30-4AFF-B754-79A0D63F95D2}"/>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742C2-4998-4AD0-B85E-7EEDDB1CB2E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900E5230-7171-4434-871E-9B05BA5820C9}"/>
              </a:ext>
            </a:extLst>
          </p:cNvPr>
          <p:cNvSpPr>
            <a:spLocks noGrp="1"/>
          </p:cNvSpPr>
          <p:nvPr>
            <p:ph type="sldNum" sz="quarter" idx="10"/>
          </p:nvPr>
        </p:nvSpPr>
        <p:spPr>
          <a:ln/>
        </p:spPr>
        <p:txBody>
          <a:bodyPr/>
          <a:lstStyle>
            <a:lvl1pPr>
              <a:defRPr/>
            </a:lvl1pPr>
          </a:lstStyle>
          <a:p>
            <a:pPr>
              <a:defRPr/>
            </a:pPr>
            <a:fld id="{3C328422-F3BE-4F02-B2D1-D4958DBEB1F9}" type="slidenum">
              <a:rPr lang="en-US" altLang="en-US"/>
              <a:pPr>
                <a:defRPr/>
              </a:pPr>
              <a:t>‹#›</a:t>
            </a:fld>
            <a:endParaRPr lang="en-US" altLang="en-US" dirty="0"/>
          </a:p>
        </p:txBody>
      </p:sp>
    </p:spTree>
    <p:extLst>
      <p:ext uri="{BB962C8B-B14F-4D97-AF65-F5344CB8AC3E}">
        <p14:creationId xmlns:p14="http://schemas.microsoft.com/office/powerpoint/2010/main" val="27966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FE8C-C22C-4F89-88F2-7F46B7C464E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F32A1-C85B-4B8F-89C3-CC63A7ABF515}"/>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panose="020F0502020204030204" pitchFamily="34" charset="0"/>
            </a:endParaRPr>
          </a:p>
        </p:txBody>
      </p:sp>
      <p:sp>
        <p:nvSpPr>
          <p:cNvPr id="4" name="Text Placeholder 3">
            <a:extLst>
              <a:ext uri="{FF2B5EF4-FFF2-40B4-BE49-F238E27FC236}">
                <a16:creationId xmlns:a16="http://schemas.microsoft.com/office/drawing/2014/main" id="{24A6D7A2-A3EB-4314-917D-A00ED78C55A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CFB14623-E9A1-4F29-9750-8318BA7A7898}"/>
              </a:ext>
            </a:extLst>
          </p:cNvPr>
          <p:cNvSpPr>
            <a:spLocks noGrp="1"/>
          </p:cNvSpPr>
          <p:nvPr>
            <p:ph type="sldNum" sz="quarter" idx="10"/>
          </p:nvPr>
        </p:nvSpPr>
        <p:spPr>
          <a:ln/>
        </p:spPr>
        <p:txBody>
          <a:bodyPr/>
          <a:lstStyle>
            <a:lvl1pPr>
              <a:defRPr/>
            </a:lvl1pPr>
          </a:lstStyle>
          <a:p>
            <a:pPr>
              <a:defRPr/>
            </a:pPr>
            <a:fld id="{94579268-A216-4074-BD99-3CC531A77BD0}" type="slidenum">
              <a:rPr lang="en-US" altLang="en-US"/>
              <a:pPr>
                <a:defRPr/>
              </a:pPr>
              <a:t>‹#›</a:t>
            </a:fld>
            <a:endParaRPr lang="en-US" altLang="en-US" dirty="0"/>
          </a:p>
        </p:txBody>
      </p:sp>
    </p:spTree>
    <p:extLst>
      <p:ext uri="{BB962C8B-B14F-4D97-AF65-F5344CB8AC3E}">
        <p14:creationId xmlns:p14="http://schemas.microsoft.com/office/powerpoint/2010/main" val="45993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Fulbright_Back1.png">
            <a:extLst>
              <a:ext uri="{FF2B5EF4-FFF2-40B4-BE49-F238E27FC236}">
                <a16:creationId xmlns:a16="http://schemas.microsoft.com/office/drawing/2014/main" id="{31BD5B30-5E7C-40DA-9B65-12140EB958E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descr="pasted-image.pdf">
            <a:extLst>
              <a:ext uri="{FF2B5EF4-FFF2-40B4-BE49-F238E27FC236}">
                <a16:creationId xmlns:a16="http://schemas.microsoft.com/office/drawing/2014/main" id="{9A7600D1-8B2B-4D1C-9C6D-CDC09D23FE4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32600" y="6221413"/>
            <a:ext cx="171132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descr="pasted-image.pdf">
            <a:extLst>
              <a:ext uri="{FF2B5EF4-FFF2-40B4-BE49-F238E27FC236}">
                <a16:creationId xmlns:a16="http://schemas.microsoft.com/office/drawing/2014/main" id="{8E9EDE7C-B6AB-45B5-A761-D164927A1CD9}"/>
              </a:ext>
            </a:extLst>
          </p:cNvPr>
          <p:cNvPicPr>
            <a:picLocks noChangeAspect="1"/>
          </p:cNvPicPr>
          <p:nvPr/>
        </p:nvPicPr>
        <p:blipFill>
          <a:blip r:embed="rId15">
            <a:extLst>
              <a:ext uri="{28A0092B-C50C-407E-A947-70E740481C1C}">
                <a14:useLocalDpi xmlns:a14="http://schemas.microsoft.com/office/drawing/2010/main" val="0"/>
              </a:ext>
            </a:extLst>
          </a:blip>
          <a:srcRect l="77248"/>
          <a:stretch>
            <a:fillRect/>
          </a:stretch>
        </p:blipFill>
        <p:spPr bwMode="auto">
          <a:xfrm>
            <a:off x="544513" y="6138863"/>
            <a:ext cx="50323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a:extLst>
              <a:ext uri="{FF2B5EF4-FFF2-40B4-BE49-F238E27FC236}">
                <a16:creationId xmlns:a16="http://schemas.microsoft.com/office/drawing/2014/main" id="{9B4D7498-8F0F-4D6C-BB7C-72A0C8072895}"/>
              </a:ext>
            </a:extLst>
          </p:cNvPr>
          <p:cNvSpPr txBox="1">
            <a:spLocks/>
          </p:cNvSpPr>
          <p:nvPr/>
        </p:nvSpPr>
        <p:spPr bwMode="auto">
          <a:xfrm>
            <a:off x="1158875" y="6227763"/>
            <a:ext cx="17811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defRPr/>
            </a:pPr>
            <a:r>
              <a:rPr lang="en-US" altLang="en-US" sz="600" dirty="0">
                <a:solidFill>
                  <a:srgbClr val="FFFFFF"/>
                </a:solidFill>
                <a:latin typeface="Mark OT Book" pitchFamily="34" charset="0"/>
                <a:sym typeface="Mark OT Book" pitchFamily="34" charset="0"/>
              </a:rPr>
              <a:t>Sponsored by the U.S. Department of State</a:t>
            </a:r>
          </a:p>
          <a:p>
            <a:pPr eaLnBrk="1">
              <a:lnSpc>
                <a:spcPct val="90000"/>
              </a:lnSpc>
              <a:defRPr/>
            </a:pPr>
            <a:r>
              <a:rPr lang="en-US" altLang="en-US" sz="600" dirty="0">
                <a:solidFill>
                  <a:srgbClr val="FFFFFF"/>
                </a:solidFill>
                <a:latin typeface="Mark OT Book" pitchFamily="34" charset="0"/>
                <a:sym typeface="Mark OT Book" pitchFamily="34" charset="0"/>
              </a:rPr>
              <a:t>Bureau of Educational and Cultural Affairs</a:t>
            </a:r>
          </a:p>
        </p:txBody>
      </p:sp>
      <p:sp>
        <p:nvSpPr>
          <p:cNvPr id="2" name="Rectangle 5">
            <a:extLst>
              <a:ext uri="{FF2B5EF4-FFF2-40B4-BE49-F238E27FC236}">
                <a16:creationId xmlns:a16="http://schemas.microsoft.com/office/drawing/2014/main" id="{0E0655DF-85B9-4205-8684-AAFE17CBE89D}"/>
              </a:ext>
            </a:extLst>
          </p:cNvPr>
          <p:cNvSpPr>
            <a:spLocks noGrp="1"/>
          </p:cNvSpPr>
          <p:nvPr>
            <p:ph type="sldNum" sz="quarter" idx="2"/>
          </p:nvPr>
        </p:nvSpPr>
        <p:spPr bwMode="auto">
          <a:xfrm>
            <a:off x="8553450" y="6356350"/>
            <a:ext cx="2635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solidFill>
                  <a:srgbClr val="FFFFFF"/>
                </a:solidFill>
              </a:defRPr>
            </a:lvl1pPr>
          </a:lstStyle>
          <a:p>
            <a:pPr>
              <a:defRPr/>
            </a:pPr>
            <a:fld id="{F53859AF-67F0-4701-8985-47AD889C14D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kern="12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pasted-image.pdf">
            <a:extLst>
              <a:ext uri="{FF2B5EF4-FFF2-40B4-BE49-F238E27FC236}">
                <a16:creationId xmlns:a16="http://schemas.microsoft.com/office/drawing/2014/main" id="{8DB46783-294C-4BF9-8DEB-67E4F5A68E7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61175" y="6223000"/>
            <a:ext cx="16954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2" descr="pasted-image.pdf">
            <a:extLst>
              <a:ext uri="{FF2B5EF4-FFF2-40B4-BE49-F238E27FC236}">
                <a16:creationId xmlns:a16="http://schemas.microsoft.com/office/drawing/2014/main" id="{21B5C035-D7E7-4372-8FCA-F18705D66DF7}"/>
              </a:ext>
            </a:extLst>
          </p:cNvPr>
          <p:cNvPicPr>
            <a:picLocks noChangeAspect="1"/>
          </p:cNvPicPr>
          <p:nvPr/>
        </p:nvPicPr>
        <p:blipFill>
          <a:blip r:embed="rId14">
            <a:extLst>
              <a:ext uri="{28A0092B-C50C-407E-A947-70E740481C1C}">
                <a14:useLocalDpi xmlns:a14="http://schemas.microsoft.com/office/drawing/2010/main" val="0"/>
              </a:ext>
            </a:extLst>
          </a:blip>
          <a:srcRect l="77504"/>
          <a:stretch>
            <a:fillRect/>
          </a:stretch>
        </p:blipFill>
        <p:spPr bwMode="auto">
          <a:xfrm>
            <a:off x="566738" y="6137275"/>
            <a:ext cx="50323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3">
            <a:extLst>
              <a:ext uri="{FF2B5EF4-FFF2-40B4-BE49-F238E27FC236}">
                <a16:creationId xmlns:a16="http://schemas.microsoft.com/office/drawing/2014/main" id="{FC9F5167-12AC-4AA1-A51B-CAA19C5D8B2D}"/>
              </a:ext>
            </a:extLst>
          </p:cNvPr>
          <p:cNvSpPr txBox="1">
            <a:spLocks/>
          </p:cNvSpPr>
          <p:nvPr/>
        </p:nvSpPr>
        <p:spPr bwMode="auto">
          <a:xfrm>
            <a:off x="1158875" y="6227763"/>
            <a:ext cx="1781175"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defRPr/>
            </a:pPr>
            <a:r>
              <a:rPr lang="en-US" altLang="en-US" sz="600" dirty="0">
                <a:solidFill>
                  <a:srgbClr val="0165BE"/>
                </a:solidFill>
                <a:latin typeface="Mark OT Book" pitchFamily="34" charset="0"/>
                <a:sym typeface="Mark OT Book" pitchFamily="34" charset="0"/>
              </a:rPr>
              <a:t>Sponsored by the U.S. Department of State</a:t>
            </a:r>
          </a:p>
          <a:p>
            <a:pPr eaLnBrk="1">
              <a:lnSpc>
                <a:spcPct val="90000"/>
              </a:lnSpc>
              <a:defRPr/>
            </a:pPr>
            <a:r>
              <a:rPr lang="en-US" altLang="en-US" sz="600" dirty="0">
                <a:solidFill>
                  <a:srgbClr val="0165BE"/>
                </a:solidFill>
                <a:latin typeface="Mark OT Book" pitchFamily="34" charset="0"/>
                <a:sym typeface="Mark OT Book" pitchFamily="34" charset="0"/>
              </a:rPr>
              <a:t>Bureau of Educational and Cultural Affairs</a:t>
            </a:r>
          </a:p>
        </p:txBody>
      </p:sp>
      <p:sp>
        <p:nvSpPr>
          <p:cNvPr id="2" name="Rectangle 4">
            <a:extLst>
              <a:ext uri="{FF2B5EF4-FFF2-40B4-BE49-F238E27FC236}">
                <a16:creationId xmlns:a16="http://schemas.microsoft.com/office/drawing/2014/main" id="{50CADFD9-569E-49AD-A116-1288C75EE454}"/>
              </a:ext>
            </a:extLst>
          </p:cNvPr>
          <p:cNvSpPr>
            <a:spLocks noGrp="1"/>
          </p:cNvSpPr>
          <p:nvPr>
            <p:ph type="sldNum" sz="quarter" idx="2"/>
          </p:nvPr>
        </p:nvSpPr>
        <p:spPr bwMode="auto">
          <a:xfrm>
            <a:off x="8553450" y="6356350"/>
            <a:ext cx="263525"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solidFill>
                  <a:srgbClr val="FFFFFF"/>
                </a:solidFill>
              </a:defRPr>
            </a:lvl1pPr>
          </a:lstStyle>
          <a:p>
            <a:pPr>
              <a:defRPr/>
            </a:pPr>
            <a:fld id="{64113F7B-58B2-43CE-906A-6C36A9EA498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kern="1200">
          <a:solidFill>
            <a:srgbClr val="000000"/>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defRPr sz="4400">
          <a:solidFill>
            <a:srgbClr val="000000"/>
          </a:solidFill>
          <a:latin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kern="1200">
          <a:solidFill>
            <a:srgbClr val="F79646"/>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fulbrightspecialist.worldlearning.org/"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mailto:clukasik@purdue.edu"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w.purdue.edu/provost/policies/fulbright.html"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awards.cies.org/" TargetMode="External"/><Relationship Id="rId2" Type="http://schemas.openxmlformats.org/officeDocument/2006/relationships/hyperlink" Target="https://www.cies.org/program/core-fulbright-us-scholar-program"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fulbrightspecialist.worldlearning.org/"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DEA5CB47-7B0C-4518-83DC-EA4D05B87816}"/>
              </a:ext>
            </a:extLst>
          </p:cNvPr>
          <p:cNvSpPr txBox="1">
            <a:spLocks/>
          </p:cNvSpPr>
          <p:nvPr/>
        </p:nvSpPr>
        <p:spPr bwMode="auto">
          <a:xfrm>
            <a:off x="573089" y="787401"/>
            <a:ext cx="8189912"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en-US" sz="5000" b="1" dirty="0">
                <a:solidFill>
                  <a:srgbClr val="FAFFF8"/>
                </a:solidFill>
                <a:latin typeface="Mark OT Bold" charset="0"/>
                <a:sym typeface="Mark OT Bold" charset="0"/>
              </a:rPr>
              <a:t>Fulbright Faculty Award </a:t>
            </a:r>
          </a:p>
          <a:p>
            <a:pPr eaLnBrk="1">
              <a:lnSpc>
                <a:spcPct val="80000"/>
              </a:lnSpc>
            </a:pPr>
            <a:r>
              <a:rPr lang="en-US" altLang="en-US" sz="5000" b="1" dirty="0">
                <a:solidFill>
                  <a:srgbClr val="FAFFF8"/>
                </a:solidFill>
                <a:latin typeface="Mark OT Bold" charset="0"/>
                <a:sym typeface="Mark OT Bold" charset="0"/>
              </a:rPr>
              <a:t>Opportunities</a:t>
            </a:r>
          </a:p>
        </p:txBody>
      </p:sp>
      <p:sp>
        <p:nvSpPr>
          <p:cNvPr id="11267" name="Text Box 2">
            <a:extLst>
              <a:ext uri="{FF2B5EF4-FFF2-40B4-BE49-F238E27FC236}">
                <a16:creationId xmlns:a16="http://schemas.microsoft.com/office/drawing/2014/main" id="{8E8A3C46-3BE0-4264-A636-EE09BA67A500}"/>
              </a:ext>
            </a:extLst>
          </p:cNvPr>
          <p:cNvSpPr txBox="1">
            <a:spLocks/>
          </p:cNvSpPr>
          <p:nvPr/>
        </p:nvSpPr>
        <p:spPr bwMode="auto">
          <a:xfrm>
            <a:off x="576263" y="2584450"/>
            <a:ext cx="4279120"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dirty="0">
                <a:solidFill>
                  <a:srgbClr val="FAFFF8"/>
                </a:solidFill>
                <a:latin typeface="Mark OT Bold" charset="0"/>
                <a:sym typeface="Mark OT Bold" charset="0"/>
              </a:rPr>
              <a:t>Christopher Lukasik	</a:t>
            </a:r>
          </a:p>
          <a:p>
            <a:pPr eaLnBrk="1">
              <a:lnSpc>
                <a:spcPct val="90000"/>
              </a:lnSpc>
            </a:pPr>
            <a:r>
              <a:rPr lang="en-US" altLang="en-US" dirty="0">
                <a:solidFill>
                  <a:srgbClr val="FAFFF8"/>
                </a:solidFill>
                <a:latin typeface="Mark OT Bold" charset="0"/>
                <a:sym typeface="Mark OT Bold" charset="0"/>
              </a:rPr>
              <a:t>clukasik@purdue.edu</a:t>
            </a:r>
          </a:p>
          <a:p>
            <a:pPr eaLnBrk="1">
              <a:lnSpc>
                <a:spcPct val="90000"/>
              </a:lnSpc>
            </a:pPr>
            <a:r>
              <a:rPr lang="en-US" altLang="en-US" dirty="0">
                <a:solidFill>
                  <a:srgbClr val="FAFFF8"/>
                </a:solidFill>
                <a:latin typeface="Mark OT Bold" charset="0"/>
                <a:sym typeface="Mark OT Bold" charset="0"/>
              </a:rPr>
              <a:t>Provost’s Fellow for Fulbright Faculty Awards</a:t>
            </a:r>
          </a:p>
          <a:p>
            <a:pPr eaLnBrk="1">
              <a:lnSpc>
                <a:spcPct val="90000"/>
              </a:lnSpc>
            </a:pPr>
            <a:r>
              <a:rPr lang="en-US" altLang="en-US" dirty="0">
                <a:solidFill>
                  <a:srgbClr val="FAFFF8"/>
                </a:solidFill>
                <a:latin typeface="Mark OT Bold" charset="0"/>
                <a:sym typeface="Mark OT Bold" charset="0"/>
              </a:rPr>
              <a:t>Purdue University</a:t>
            </a:r>
          </a:p>
        </p:txBody>
      </p:sp>
      <p:sp>
        <p:nvSpPr>
          <p:cNvPr id="11268" name="Text Box 3">
            <a:extLst>
              <a:ext uri="{FF2B5EF4-FFF2-40B4-BE49-F238E27FC236}">
                <a16:creationId xmlns:a16="http://schemas.microsoft.com/office/drawing/2014/main" id="{D22D12F2-E656-4AC4-B907-F60EA65BA5B9}"/>
              </a:ext>
            </a:extLst>
          </p:cNvPr>
          <p:cNvSpPr txBox="1">
            <a:spLocks/>
          </p:cNvSpPr>
          <p:nvPr/>
        </p:nvSpPr>
        <p:spPr bwMode="auto">
          <a:xfrm>
            <a:off x="574286" y="3799306"/>
            <a:ext cx="767198" cy="25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sz="1200" dirty="0">
                <a:solidFill>
                  <a:srgbClr val="FAFFF8"/>
                </a:solidFill>
                <a:latin typeface="Mark OT Bold" charset="0"/>
                <a:sym typeface="Mark OT Bold" charset="0"/>
              </a:rPr>
              <a:t>June,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10" name="Text Placeholder 1">
            <a:extLst>
              <a:ext uri="{FF2B5EF4-FFF2-40B4-BE49-F238E27FC236}">
                <a16:creationId xmlns:a16="http://schemas.microsoft.com/office/drawing/2014/main" id="{25DFB2A7-9C6E-3C42-A14C-03F71436A1FA}"/>
              </a:ext>
            </a:extLst>
          </p:cNvPr>
          <p:cNvSpPr txBox="1">
            <a:spLocks/>
          </p:cNvSpPr>
          <p:nvPr/>
        </p:nvSpPr>
        <p:spPr>
          <a:xfrm>
            <a:off x="4693187" y="1384577"/>
            <a:ext cx="4069813" cy="3719513"/>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sng"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What is the application timeline?</a:t>
            </a:r>
            <a:endParaRPr kumimoji="0" lang="en-US" sz="1800" b="0" i="0" u="sng"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lvl="0"/>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Faculty member applies to be named to Fulbright Specialist Roster </a:t>
            </a:r>
          </a:p>
          <a:p>
            <a:pPr lvl="0"/>
            <a:r>
              <a:rPr lang="en-US" sz="1800" dirty="0">
                <a:latin typeface="Calibri" panose="020F0502020204030204" pitchFamily="34" charset="0"/>
                <a:cs typeface="Calibri" panose="020F0502020204030204" pitchFamily="34" charset="0"/>
              </a:rPr>
              <a:t>2. Get p</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roject approved by host Institution/Host Country</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3. Eligible individuals on the Fulbright Specialist Roster matched to host </a:t>
            </a:r>
            <a:r>
              <a:rPr lang="en-US" sz="1800" dirty="0">
                <a:latin typeface="Calibri" panose="020F0502020204030204" pitchFamily="34" charset="0"/>
                <a:cs typeface="Calibri" panose="020F0502020204030204" pitchFamily="34" charset="0"/>
              </a:rPr>
              <a:t>i</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nstitution projects</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4. Final approval by the J. William Fulbright Foreign Scholarship Board</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5. Fulbright Specialist implements </a:t>
            </a:r>
            <a:r>
              <a:rPr lang="en-US" sz="1800" dirty="0">
                <a:latin typeface="Calibri" panose="020F0502020204030204" pitchFamily="34" charset="0"/>
                <a:cs typeface="Calibri" panose="020F0502020204030204" pitchFamily="34" charset="0"/>
              </a:rPr>
              <a:t>p</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roject abroad with host </a:t>
            </a:r>
            <a:r>
              <a:rPr lang="en-US" sz="1800" dirty="0">
                <a:latin typeface="Calibri" panose="020F0502020204030204" pitchFamily="34" charset="0"/>
                <a:cs typeface="Calibri" panose="020F0502020204030204" pitchFamily="34" charset="0"/>
              </a:rPr>
              <a:t>i</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nstitution</a:t>
            </a:r>
          </a:p>
        </p:txBody>
      </p:sp>
      <p:sp>
        <p:nvSpPr>
          <p:cNvPr id="11" name="Text Placeholder 1">
            <a:extLst>
              <a:ext uri="{FF2B5EF4-FFF2-40B4-BE49-F238E27FC236}">
                <a16:creationId xmlns:a16="http://schemas.microsoft.com/office/drawing/2014/main" id="{44D6DFFD-84F4-3049-954D-E9146FB21E15}"/>
              </a:ext>
            </a:extLst>
          </p:cNvPr>
          <p:cNvSpPr txBox="1">
            <a:spLocks/>
          </p:cNvSpPr>
          <p:nvPr/>
        </p:nvSpPr>
        <p:spPr>
          <a:xfrm>
            <a:off x="425987" y="1384577"/>
            <a:ext cx="4069813" cy="37338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u="sng" dirty="0">
                <a:latin typeface="Calibri" panose="020F0502020204030204" pitchFamily="34" charset="0"/>
                <a:cs typeface="Calibri" panose="020F0502020204030204" pitchFamily="34" charset="0"/>
              </a:rPr>
              <a:t>What kinds of projects are funded?  </a:t>
            </a:r>
          </a:p>
          <a:p>
            <a:r>
              <a:rPr lang="en-US" sz="1800" dirty="0">
                <a:latin typeface="Calibri" panose="020F0502020204030204" pitchFamily="34" charset="0"/>
                <a:cs typeface="Calibri" panose="020F0502020204030204" pitchFamily="34" charset="0"/>
              </a:rPr>
              <a:t>• Delivering a seminar or workshop</a:t>
            </a:r>
          </a:p>
          <a:p>
            <a:r>
              <a:rPr lang="en-US" sz="1800" dirty="0">
                <a:latin typeface="Calibri" panose="020F0502020204030204" pitchFamily="34" charset="0"/>
                <a:cs typeface="Calibri" panose="020F0502020204030204" pitchFamily="34" charset="0"/>
              </a:rPr>
              <a:t>• Consulting on faculty or workforce development</a:t>
            </a:r>
          </a:p>
          <a:p>
            <a:r>
              <a:rPr lang="en-US" sz="1800" dirty="0">
                <a:latin typeface="Calibri" panose="020F0502020204030204" pitchFamily="34" charset="0"/>
                <a:cs typeface="Calibri" panose="020F0502020204030204" pitchFamily="34" charset="0"/>
              </a:rPr>
              <a:t>• Developing academic or training curricula and materials</a:t>
            </a:r>
          </a:p>
          <a:p>
            <a:r>
              <a:rPr lang="en-US" sz="1800" dirty="0">
                <a:latin typeface="Calibri" panose="020F0502020204030204" pitchFamily="34" charset="0"/>
                <a:cs typeface="Calibri" panose="020F0502020204030204" pitchFamily="34" charset="0"/>
              </a:rPr>
              <a:t>• Lecturing at the graduate or undergraduate level</a:t>
            </a:r>
          </a:p>
          <a:p>
            <a:r>
              <a:rPr lang="en-US" sz="1800" dirty="0">
                <a:latin typeface="Calibri" panose="020F0502020204030204" pitchFamily="34" charset="0"/>
                <a:cs typeface="Calibri" panose="020F0502020204030204" pitchFamily="34" charset="0"/>
              </a:rPr>
              <a:t>• Conducting needs assessments or evaluations for a program or institution</a:t>
            </a:r>
          </a:p>
        </p:txBody>
      </p:sp>
    </p:spTree>
    <p:extLst>
      <p:ext uri="{BB962C8B-B14F-4D97-AF65-F5344CB8AC3E}">
        <p14:creationId xmlns:p14="http://schemas.microsoft.com/office/powerpoint/2010/main" val="25680485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8" name="Text Placeholder 1">
            <a:extLst>
              <a:ext uri="{FF2B5EF4-FFF2-40B4-BE49-F238E27FC236}">
                <a16:creationId xmlns:a16="http://schemas.microsoft.com/office/drawing/2014/main" id="{926DAC8E-A76D-CD40-9D2C-49C4530151A2}"/>
              </a:ext>
            </a:extLst>
          </p:cNvPr>
          <p:cNvSpPr txBox="1">
            <a:spLocks/>
          </p:cNvSpPr>
          <p:nvPr/>
        </p:nvSpPr>
        <p:spPr>
          <a:xfrm>
            <a:off x="495300" y="1371600"/>
            <a:ext cx="8153400" cy="45720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2. Fulbright Specialist Program</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Faculty apply to be named to the Fulbright Specialist Roster. If selected, they are on the roster for a period of 3 years and can be paired with either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open projects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from host institutions around the world or with a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specific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developed by the Specialist with an international colleague and a host institution in advance.</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There are two ways in which faculty can be paired with a project at a host institution.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1. Apply to be paired with an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open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on the World Learning website. Host 	institutions are need in of faculty with your expertise to work on projects 	throughout the world.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2. Work with an existing international partner and their host institution to 	develop a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specific project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and get that project approved and funded by the 	appropriate host country Fulbright entity and World Learning.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p:txBody>
      </p:sp>
    </p:spTree>
    <p:extLst>
      <p:ext uri="{BB962C8B-B14F-4D97-AF65-F5344CB8AC3E}">
        <p14:creationId xmlns:p14="http://schemas.microsoft.com/office/powerpoint/2010/main" val="12023477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7969372" cy="158748"/>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graphicFrame>
        <p:nvGraphicFramePr>
          <p:cNvPr id="8" name="Table 7">
            <a:extLst>
              <a:ext uri="{FF2B5EF4-FFF2-40B4-BE49-F238E27FC236}">
                <a16:creationId xmlns:a16="http://schemas.microsoft.com/office/drawing/2014/main" id="{B46DD147-2A18-4F44-B3BB-9A1B451B5884}"/>
              </a:ext>
            </a:extLst>
          </p:cNvPr>
          <p:cNvGraphicFramePr>
            <a:graphicFrameLocks noGrp="1"/>
          </p:cNvGraphicFramePr>
          <p:nvPr>
            <p:extLst>
              <p:ext uri="{D42A27DB-BD31-4B8C-83A1-F6EECF244321}">
                <p14:modId xmlns:p14="http://schemas.microsoft.com/office/powerpoint/2010/main" val="1411058026"/>
              </p:ext>
            </p:extLst>
          </p:nvPr>
        </p:nvGraphicFramePr>
        <p:xfrm>
          <a:off x="381000" y="2353109"/>
          <a:ext cx="6439760" cy="3453585"/>
        </p:xfrm>
        <a:graphic>
          <a:graphicData uri="http://schemas.openxmlformats.org/drawingml/2006/table">
            <a:tbl>
              <a:tblPr firstRow="1" firstCol="1" bandRow="1">
                <a:tableStyleId>{5C22544A-7EE6-4342-B048-85BDC9FD1C3A}</a:tableStyleId>
              </a:tblPr>
              <a:tblGrid>
                <a:gridCol w="1609940">
                  <a:extLst>
                    <a:ext uri="{9D8B030D-6E8A-4147-A177-3AD203B41FA5}">
                      <a16:colId xmlns:a16="http://schemas.microsoft.com/office/drawing/2014/main" val="1133061252"/>
                    </a:ext>
                  </a:extLst>
                </a:gridCol>
                <a:gridCol w="1609940">
                  <a:extLst>
                    <a:ext uri="{9D8B030D-6E8A-4147-A177-3AD203B41FA5}">
                      <a16:colId xmlns:a16="http://schemas.microsoft.com/office/drawing/2014/main" val="1275458747"/>
                    </a:ext>
                  </a:extLst>
                </a:gridCol>
                <a:gridCol w="1609940">
                  <a:extLst>
                    <a:ext uri="{9D8B030D-6E8A-4147-A177-3AD203B41FA5}">
                      <a16:colId xmlns:a16="http://schemas.microsoft.com/office/drawing/2014/main" val="3158974684"/>
                    </a:ext>
                  </a:extLst>
                </a:gridCol>
                <a:gridCol w="1609940">
                  <a:extLst>
                    <a:ext uri="{9D8B030D-6E8A-4147-A177-3AD203B41FA5}">
                      <a16:colId xmlns:a16="http://schemas.microsoft.com/office/drawing/2014/main" val="2562123055"/>
                    </a:ext>
                  </a:extLst>
                </a:gridCol>
              </a:tblGrid>
              <a:tr h="1241223">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Year of Fulbright Specialist Application</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of Purdue Faculty Applied</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of Purdue Faculty Named to Fulbright Specialist Roster</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of Purdue Faculty Awarded Fulbright Specialist Grant</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extLst>
                  <a:ext uri="{0D108BD9-81ED-4DB2-BD59-A6C34878D82A}">
                    <a16:rowId xmlns:a16="http://schemas.microsoft.com/office/drawing/2014/main" val="103974005"/>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F 2017</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2</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2</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1</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extLst>
                  <a:ext uri="{0D108BD9-81ED-4DB2-BD59-A6C34878D82A}">
                    <a16:rowId xmlns:a16="http://schemas.microsoft.com/office/drawing/2014/main" val="2612705356"/>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S 2018</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3</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3</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2</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extLst>
                  <a:ext uri="{0D108BD9-81ED-4DB2-BD59-A6C34878D82A}">
                    <a16:rowId xmlns:a16="http://schemas.microsoft.com/office/drawing/2014/main" val="1832081879"/>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F 2018</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4</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4</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extLst>
                  <a:ext uri="{0D108BD9-81ED-4DB2-BD59-A6C34878D82A}">
                    <a16:rowId xmlns:a16="http://schemas.microsoft.com/office/drawing/2014/main" val="2127058093"/>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S 2019</a:t>
                      </a: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4</a:t>
                      </a:r>
                    </a:p>
                  </a:txBody>
                  <a:tcPr marL="75608" marR="75608" marT="0" marB="0"/>
                </a:tc>
                <a:extLst>
                  <a:ext uri="{0D108BD9-81ED-4DB2-BD59-A6C34878D82A}">
                    <a16:rowId xmlns:a16="http://schemas.microsoft.com/office/drawing/2014/main" val="2654895656"/>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F 2019</a:t>
                      </a:r>
                    </a:p>
                  </a:txBody>
                  <a:tcPr marL="75608" marR="7560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0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0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3</a:t>
                      </a:r>
                    </a:p>
                  </a:txBody>
                  <a:tcPr marL="75608" marR="75608" marT="0" marB="0"/>
                </a:tc>
                <a:extLst>
                  <a:ext uri="{0D108BD9-81ED-4DB2-BD59-A6C34878D82A}">
                    <a16:rowId xmlns:a16="http://schemas.microsoft.com/office/drawing/2014/main" val="2951097025"/>
                  </a:ext>
                </a:extLst>
              </a:tr>
              <a:tr h="344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effectLst/>
                          <a:latin typeface="Calibri" panose="020F0502020204030204" pitchFamily="34" charset="0"/>
                          <a:cs typeface="Calibri" panose="020F0502020204030204" pitchFamily="34" charset="0"/>
                        </a:rPr>
                        <a:t>S 2020</a:t>
                      </a:r>
                    </a:p>
                    <a:p>
                      <a:pPr marL="0" marR="0">
                        <a:spcBef>
                          <a:spcPts val="0"/>
                        </a:spcBef>
                        <a:spcAft>
                          <a:spcPts val="0"/>
                        </a:spcAft>
                      </a:pP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7</a:t>
                      </a: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a:t>
                      </a:r>
                    </a:p>
                  </a:txBody>
                  <a:tcPr marL="75608" marR="75608" marT="0" marB="0"/>
                </a:tc>
                <a:tc>
                  <a:txBody>
                    <a:bodyPr/>
                    <a:lstStyle/>
                    <a:p>
                      <a:pPr marL="0" marR="0">
                        <a:spcBef>
                          <a:spcPts val="0"/>
                        </a:spcBef>
                        <a:spcAft>
                          <a:spcPts val="0"/>
                        </a:spcAft>
                      </a:pPr>
                      <a:r>
                        <a:rPr lang="en-US" sz="13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4</a:t>
                      </a:r>
                    </a:p>
                  </a:txBody>
                  <a:tcPr marL="75608" marR="75608" marT="0" marB="0"/>
                </a:tc>
                <a:extLst>
                  <a:ext uri="{0D108BD9-81ED-4DB2-BD59-A6C34878D82A}">
                    <a16:rowId xmlns:a16="http://schemas.microsoft.com/office/drawing/2014/main" val="1898003099"/>
                  </a:ext>
                </a:extLst>
              </a:tr>
              <a:tr h="310307">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Total</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25</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23</a:t>
                      </a: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txBody>
                  <a:tcPr marL="75608" marR="75608" marT="0" marB="0"/>
                </a:tc>
                <a:tc>
                  <a:txBody>
                    <a:bodyPr/>
                    <a:lstStyle/>
                    <a:p>
                      <a:pPr marL="0" marR="0">
                        <a:spcBef>
                          <a:spcPts val="0"/>
                        </a:spcBef>
                        <a:spcAft>
                          <a:spcPts val="0"/>
                        </a:spcAft>
                      </a:pPr>
                      <a:r>
                        <a:rPr lang="en-US" sz="1300" dirty="0">
                          <a:effectLst/>
                          <a:latin typeface="Calibri" panose="020F0502020204030204" pitchFamily="34" charset="0"/>
                          <a:cs typeface="Calibri" panose="020F0502020204030204" pitchFamily="34" charset="0"/>
                        </a:rPr>
                        <a:t> 18</a:t>
                      </a:r>
                    </a:p>
                  </a:txBody>
                  <a:tcPr marL="75608" marR="75608" marT="0" marB="0"/>
                </a:tc>
                <a:extLst>
                  <a:ext uri="{0D108BD9-81ED-4DB2-BD59-A6C34878D82A}">
                    <a16:rowId xmlns:a16="http://schemas.microsoft.com/office/drawing/2014/main" val="2287968528"/>
                  </a:ext>
                </a:extLst>
              </a:tr>
            </a:tbl>
          </a:graphicData>
        </a:graphic>
      </p:graphicFrame>
      <p:sp>
        <p:nvSpPr>
          <p:cNvPr id="2" name="TextBox 1">
            <a:extLst>
              <a:ext uri="{FF2B5EF4-FFF2-40B4-BE49-F238E27FC236}">
                <a16:creationId xmlns:a16="http://schemas.microsoft.com/office/drawing/2014/main" id="{F7AA3E89-4503-8D4F-A561-7364C73047CA}"/>
              </a:ext>
            </a:extLst>
          </p:cNvPr>
          <p:cNvSpPr txBox="1"/>
          <p:nvPr/>
        </p:nvSpPr>
        <p:spPr>
          <a:xfrm>
            <a:off x="381000" y="1366083"/>
            <a:ext cx="7467600" cy="830997"/>
          </a:xfrm>
          <a:prstGeom prst="rect">
            <a:avLst/>
          </a:prstGeom>
          <a:noFill/>
        </p:spPr>
        <p:txBody>
          <a:bodyPr wrap="square" rtlCol="0">
            <a:spAutoFit/>
          </a:bodyPr>
          <a:lstStyle/>
          <a:p>
            <a:r>
              <a:rPr lang="en-US" sz="1600" dirty="0">
                <a:solidFill>
                  <a:schemeClr val="accent1">
                    <a:lumMod val="75000"/>
                  </a:schemeClr>
                </a:solidFill>
              </a:rPr>
              <a:t>Purdue has been very successful in the Fulbright Specialist Program. </a:t>
            </a:r>
            <a:r>
              <a:rPr lang="en-US" sz="1600" b="1" dirty="0">
                <a:solidFill>
                  <a:schemeClr val="accent1">
                    <a:lumMod val="75000"/>
                  </a:schemeClr>
                </a:solidFill>
              </a:rPr>
              <a:t>92%</a:t>
            </a:r>
            <a:r>
              <a:rPr lang="en-US" sz="1600" dirty="0">
                <a:solidFill>
                  <a:schemeClr val="accent1">
                    <a:lumMod val="75000"/>
                  </a:schemeClr>
                </a:solidFill>
              </a:rPr>
              <a:t> of faculty have been named to the Specialist roster; and </a:t>
            </a:r>
            <a:r>
              <a:rPr lang="en-US" sz="1600" b="1" dirty="0">
                <a:solidFill>
                  <a:schemeClr val="accent1">
                    <a:lumMod val="75000"/>
                  </a:schemeClr>
                </a:solidFill>
              </a:rPr>
              <a:t>72%</a:t>
            </a:r>
            <a:r>
              <a:rPr lang="en-US" sz="1600" dirty="0">
                <a:solidFill>
                  <a:schemeClr val="accent1">
                    <a:lumMod val="75000"/>
                  </a:schemeClr>
                </a:solidFill>
              </a:rPr>
              <a:t> of those on the Specialist Roster have been awarded grants to host countries.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 </a:t>
            </a:r>
            <a:r>
              <a:rPr lang="en-US" altLang="en-US" sz="3200" b="1" dirty="0">
                <a:solidFill>
                  <a:srgbClr val="FF0000"/>
                </a:solidFill>
                <a:latin typeface="Mark OT Bold" charset="0"/>
              </a:rPr>
              <a:t>COVID 19 Update</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8001000" cy="15875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A57DAF1A-10DD-0E46-8983-DA9BA2BB9041}"/>
              </a:ext>
            </a:extLst>
          </p:cNvPr>
          <p:cNvSpPr txBox="1">
            <a:spLocks/>
          </p:cNvSpPr>
          <p:nvPr/>
        </p:nvSpPr>
        <p:spPr>
          <a:xfrm>
            <a:off x="495300" y="1371600"/>
            <a:ext cx="8153400" cy="39624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2. Fulbright Specialist Program COVID 19 Update</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Times" charset="0"/>
                <a:cs typeface="Calibri" panose="020F0502020204030204" pitchFamily="34" charset="0"/>
              </a:rPr>
              <a:t>• </a:t>
            </a:r>
            <a:r>
              <a:rPr lang="en-US" sz="1800" dirty="0"/>
              <a:t>On March 12, 2020, the U.S. Department of State temporarily suspended the Fulbright Specialist Program and postponed all Fulbright Specialist projects that had not yet commenced. Any individuals who were on the Roster as of March 12, 2020</a:t>
            </a:r>
            <a:r>
              <a:rPr lang="en-US" sz="1800" b="1" dirty="0"/>
              <a:t> </a:t>
            </a:r>
            <a:r>
              <a:rPr lang="en-US" sz="1800" dirty="0"/>
              <a:t>will receive an extension to their current Roster tenure of 1 year and 60 days. </a:t>
            </a:r>
          </a:p>
          <a:p>
            <a:r>
              <a:rPr lang="en-US" sz="1800" dirty="0"/>
              <a:t>• </a:t>
            </a:r>
            <a:r>
              <a:rPr lang="en-US" sz="1800" dirty="0">
                <a:solidFill>
                  <a:srgbClr val="FF0000"/>
                </a:solidFill>
              </a:rPr>
              <a:t>Faculty, however, can still apply to be named to the Specialist roster</a:t>
            </a:r>
            <a:r>
              <a:rPr lang="en-US" sz="1800" dirty="0"/>
              <a:t>. If faculty are named, their 3 YEAR tenure on the roster will not start until the program resumes. The deadlines for the Specialist Program are rolling (upcoming deadlines and notification dates for 2020 are posted in the next slide).</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More information at </a:t>
            </a:r>
            <a:r>
              <a:rPr 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https://fulbrightspecialist.worldlearning.org</a:t>
            </a:r>
            <a:r>
              <a:rPr lang="en-US" sz="18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6844276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 2020 Timetable</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8001000" cy="15875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pic>
        <p:nvPicPr>
          <p:cNvPr id="5" name="Picture 4">
            <a:extLst>
              <a:ext uri="{FF2B5EF4-FFF2-40B4-BE49-F238E27FC236}">
                <a16:creationId xmlns:a16="http://schemas.microsoft.com/office/drawing/2014/main" id="{DB61DA2A-F7BB-8A41-A9BE-6566CFCB3D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5300" y="1444303"/>
            <a:ext cx="7505700" cy="4393092"/>
          </a:xfrm>
          <a:prstGeom prst="rect">
            <a:avLst/>
          </a:prstGeom>
        </p:spPr>
      </p:pic>
    </p:spTree>
    <p:extLst>
      <p:ext uri="{BB962C8B-B14F-4D97-AF65-F5344CB8AC3E}">
        <p14:creationId xmlns:p14="http://schemas.microsoft.com/office/powerpoint/2010/main" val="3969374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What I Can Do To Help</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9" name="Text Placeholder 1">
            <a:extLst>
              <a:ext uri="{FF2B5EF4-FFF2-40B4-BE49-F238E27FC236}">
                <a16:creationId xmlns:a16="http://schemas.microsoft.com/office/drawing/2014/main" id="{507D168D-662B-F645-9F0E-B411213C3216}"/>
              </a:ext>
            </a:extLst>
          </p:cNvPr>
          <p:cNvSpPr txBox="1">
            <a:spLocks/>
          </p:cNvSpPr>
          <p:nvPr/>
        </p:nvSpPr>
        <p:spPr>
          <a:xfrm>
            <a:off x="396240" y="1409700"/>
            <a:ext cx="7772400" cy="40386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kumimoji="0" lang="en-US" sz="2000" b="0" i="0" u="none" strike="noStrike" kern="1200" cap="none" spc="0" normalizeH="0" baseline="0" noProof="0" dirty="0">
                <a:ln>
                  <a:noFill/>
                </a:ln>
                <a:solidFill>
                  <a:srgbClr val="1B5187"/>
                </a:solidFill>
                <a:effectLst/>
                <a:uLnTx/>
                <a:uFillTx/>
                <a:latin typeface="Open Sans"/>
                <a:ea typeface="+mn-ea"/>
                <a:cs typeface="+mn-cs"/>
              </a:rPr>
              <a:t>1</a:t>
            </a:r>
            <a:r>
              <a:rPr lang="en-US" sz="2000" dirty="0">
                <a:latin typeface="Open Sans"/>
              </a:rPr>
              <a:t>. Consult with faculty in selecting the right award. </a:t>
            </a:r>
          </a:p>
          <a:p>
            <a:pPr lvl="0"/>
            <a:r>
              <a:rPr lang="en-US" sz="2000" dirty="0">
                <a:latin typeface="Open Sans"/>
              </a:rPr>
              <a:t>2. Assist faculty through the application and post-award process. </a:t>
            </a:r>
            <a:endParaRPr kumimoji="0" lang="en-US" sz="2000" b="0" i="0" u="none" strike="noStrike" kern="1200" cap="none" spc="0" normalizeH="0" baseline="0" noProof="0" dirty="0">
              <a:ln>
                <a:noFill/>
              </a:ln>
              <a:solidFill>
                <a:srgbClr val="1B5187"/>
              </a:solidFill>
              <a:effectLst/>
              <a:uLnTx/>
              <a:uFillTx/>
              <a:latin typeface="Open Sans"/>
              <a:ea typeface="+mn-ea"/>
              <a:cs typeface="+mn-cs"/>
            </a:endParaRPr>
          </a:p>
          <a:p>
            <a:pPr lvl="0"/>
            <a:r>
              <a:rPr kumimoji="0" lang="en-US" sz="2000" b="0" i="0" u="none" strike="noStrike" kern="1200" cap="none" spc="0" normalizeH="0" baseline="0" noProof="0" dirty="0">
                <a:ln>
                  <a:noFill/>
                </a:ln>
                <a:solidFill>
                  <a:srgbClr val="1B5187"/>
                </a:solidFill>
                <a:effectLst/>
                <a:uLnTx/>
                <a:uFillTx/>
                <a:latin typeface="Open Sans"/>
                <a:ea typeface="+mn-ea"/>
                <a:cs typeface="+mn-cs"/>
              </a:rPr>
              <a:t>3. </a:t>
            </a:r>
            <a:r>
              <a:rPr lang="en-US" sz="2000" dirty="0">
                <a:latin typeface="Open Sans"/>
              </a:rPr>
              <a:t>Review individual application materials of faculty (voluntary process) before the September 15 application deadline and in advance of any Specialist roster deadline. </a:t>
            </a:r>
          </a:p>
          <a:p>
            <a:pPr lvl="0"/>
            <a:r>
              <a:rPr lang="en-US" sz="2000" dirty="0">
                <a:latin typeface="Open Sans"/>
              </a:rPr>
              <a:t>4. </a:t>
            </a:r>
            <a:r>
              <a:rPr kumimoji="0" lang="en-US" sz="2000" b="0" i="0" u="none" strike="noStrike" kern="1200" cap="none" spc="0" normalizeH="0" baseline="0" noProof="0" dirty="0">
                <a:ln>
                  <a:noFill/>
                </a:ln>
                <a:solidFill>
                  <a:srgbClr val="1B5187"/>
                </a:solidFill>
                <a:effectLst/>
                <a:uLnTx/>
                <a:uFillTx/>
                <a:latin typeface="Open Sans"/>
                <a:ea typeface="+mn-ea"/>
                <a:cs typeface="+mn-cs"/>
              </a:rPr>
              <a:t>Target and recruit faculty for Fulbright awards </a:t>
            </a:r>
          </a:p>
          <a:p>
            <a:pPr lvl="0"/>
            <a:r>
              <a:rPr lang="en-US" sz="2000" dirty="0">
                <a:latin typeface="Open Sans"/>
              </a:rPr>
              <a:t>5. Raise awareness of the Fulbright Award Programs to faculty across campus, answer questions, and share faculty disincentives with the Provost’s Office. </a:t>
            </a:r>
          </a:p>
          <a:p>
            <a:pPr lvl="0"/>
            <a:endParaRPr kumimoji="0" lang="en-US" sz="2000" b="0" i="0" u="none" strike="noStrike" kern="1200" cap="none" spc="0" normalizeH="0" baseline="0" noProof="0" dirty="0">
              <a:ln>
                <a:noFill/>
              </a:ln>
              <a:solidFill>
                <a:srgbClr val="1B5187"/>
              </a:solidFill>
              <a:effectLst/>
              <a:uLnTx/>
              <a:uFillTx/>
              <a:latin typeface="Open Sans"/>
              <a:ea typeface="+mn-ea"/>
              <a:cs typeface="+mn-cs"/>
            </a:endParaRPr>
          </a:p>
          <a:p>
            <a:pPr lvl="0"/>
            <a:r>
              <a:rPr lang="en-US" sz="2000" dirty="0">
                <a:latin typeface="Open Sans"/>
              </a:rPr>
              <a:t>Simply contact me at </a:t>
            </a:r>
            <a:r>
              <a:rPr lang="en-US" sz="2000" dirty="0">
                <a:latin typeface="Open Sans"/>
                <a:hlinkClick r:id="rId2"/>
              </a:rPr>
              <a:t>clukasik@purdue.edu</a:t>
            </a:r>
            <a:endParaRPr kumimoji="0" lang="en-US" sz="2000" b="0" i="0" u="none" strike="noStrike" kern="1200" cap="none" spc="0" normalizeH="0" baseline="0" noProof="0" dirty="0">
              <a:ln>
                <a:noFill/>
              </a:ln>
              <a:solidFill>
                <a:srgbClr val="1B5187"/>
              </a:solidFill>
              <a:effectLst/>
              <a:uLnTx/>
              <a:uFillTx/>
              <a:latin typeface="Open Sans"/>
              <a:ea typeface="+mn-ea"/>
              <a:cs typeface="+mn-cs"/>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1B5187"/>
              </a:solidFill>
              <a:effectLst/>
              <a:uLnTx/>
              <a:uFillTx/>
              <a:latin typeface="Open Sans"/>
              <a:ea typeface="+mn-ea"/>
              <a:cs typeface="+mn-cs"/>
            </a:endParaRPr>
          </a:p>
        </p:txBody>
      </p:sp>
    </p:spTree>
    <p:extLst>
      <p:ext uri="{BB962C8B-B14F-4D97-AF65-F5344CB8AC3E}">
        <p14:creationId xmlns:p14="http://schemas.microsoft.com/office/powerpoint/2010/main" val="38248606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a:extLst>
              <a:ext uri="{FF2B5EF4-FFF2-40B4-BE49-F238E27FC236}">
                <a16:creationId xmlns:a16="http://schemas.microsoft.com/office/drawing/2014/main" id="{26D4F54E-58D3-4F06-B58C-53F4E85671BE}"/>
              </a:ext>
            </a:extLst>
          </p:cNvPr>
          <p:cNvSpPr txBox="1">
            <a:spLocks noChangeArrowheads="1"/>
          </p:cNvSpPr>
          <p:nvPr/>
        </p:nvSpPr>
        <p:spPr bwMode="auto">
          <a:xfrm>
            <a:off x="3810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What You Can Do</a:t>
            </a:r>
          </a:p>
        </p:txBody>
      </p:sp>
      <p:sp>
        <p:nvSpPr>
          <p:cNvPr id="4" name="Rectangle 3">
            <a:extLst>
              <a:ext uri="{FF2B5EF4-FFF2-40B4-BE49-F238E27FC236}">
                <a16:creationId xmlns:a16="http://schemas.microsoft.com/office/drawing/2014/main" id="{96822284-939F-41E2-8996-487A40331293}"/>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6" name="Rectangle 5">
            <a:extLst>
              <a:ext uri="{FF2B5EF4-FFF2-40B4-BE49-F238E27FC236}">
                <a16:creationId xmlns:a16="http://schemas.microsoft.com/office/drawing/2014/main" id="{A8E6152F-1030-4A8B-B919-4BB78E15C633}"/>
              </a:ext>
            </a:extLst>
          </p:cNvPr>
          <p:cNvSpPr/>
          <p:nvPr/>
        </p:nvSpPr>
        <p:spPr>
          <a:xfrm>
            <a:off x="4450813" y="3244334"/>
            <a:ext cx="242374" cy="369332"/>
          </a:xfrm>
          <a:prstGeom prst="rect">
            <a:avLst/>
          </a:prstGeom>
        </p:spPr>
        <p:txBody>
          <a:bodyPr wrap="none">
            <a:spAutoFit/>
          </a:bodyPr>
          <a:lstStyle/>
          <a:p>
            <a:r>
              <a:rPr lang="en-US" dirty="0">
                <a:latin typeface="Times New Roman" panose="02020603050405020304" pitchFamily="18" charset="0"/>
              </a:rPr>
              <a:t> </a:t>
            </a:r>
            <a:endParaRPr lang="en-US" dirty="0"/>
          </a:p>
        </p:txBody>
      </p:sp>
      <p:sp>
        <p:nvSpPr>
          <p:cNvPr id="9" name="Text Placeholder 1">
            <a:extLst>
              <a:ext uri="{FF2B5EF4-FFF2-40B4-BE49-F238E27FC236}">
                <a16:creationId xmlns:a16="http://schemas.microsoft.com/office/drawing/2014/main" id="{E5C43880-AC49-A24C-8D33-A0414BFEE2E3}"/>
              </a:ext>
            </a:extLst>
          </p:cNvPr>
          <p:cNvSpPr txBox="1">
            <a:spLocks/>
          </p:cNvSpPr>
          <p:nvPr/>
        </p:nvSpPr>
        <p:spPr>
          <a:xfrm>
            <a:off x="375920" y="1371600"/>
            <a:ext cx="7948610" cy="38862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Open Sans"/>
                <a:ea typeface="+mn-ea"/>
                <a:cs typeface="+mn-cs"/>
              </a:rPr>
              <a:t>1. </a:t>
            </a:r>
            <a:r>
              <a:rPr kumimoji="0" lang="en-US" sz="1800" b="1" i="0" u="none" strike="noStrike" kern="1200" cap="none" spc="0" normalizeH="0" baseline="0" noProof="0" dirty="0">
                <a:ln>
                  <a:noFill/>
                </a:ln>
                <a:solidFill>
                  <a:srgbClr val="1B5187"/>
                </a:solidFill>
                <a:effectLst/>
                <a:uLnTx/>
                <a:uFillTx/>
                <a:latin typeface="Open Sans"/>
                <a:ea typeface="+mn-ea"/>
                <a:cs typeface="+mn-cs"/>
              </a:rPr>
              <a:t>Plan Early</a:t>
            </a:r>
            <a:r>
              <a:rPr kumimoji="0" lang="en-US" sz="1800" b="0" i="0" u="none" strike="noStrike" kern="1200" cap="none" spc="0" normalizeH="0" baseline="0" noProof="0" dirty="0">
                <a:ln>
                  <a:noFill/>
                </a:ln>
                <a:solidFill>
                  <a:srgbClr val="1B5187"/>
                </a:solidFill>
                <a:effectLst/>
                <a:uLnTx/>
                <a:uFillTx/>
                <a:latin typeface="Open Sans"/>
                <a:ea typeface="Times" charset="0"/>
                <a:cs typeface="Times" charset="0"/>
              </a:rPr>
              <a:t>: I am available to consult with faculty </a:t>
            </a:r>
            <a:r>
              <a:rPr kumimoji="0" lang="en-US" sz="1800" b="0" i="0" u="none" strike="noStrike" kern="1200" cap="none" spc="0" normalizeH="0" baseline="0" noProof="0" dirty="0">
                <a:ln>
                  <a:noFill/>
                </a:ln>
                <a:solidFill>
                  <a:srgbClr val="1B5187"/>
                </a:solidFill>
                <a:effectLst/>
                <a:uLnTx/>
                <a:uFillTx/>
                <a:latin typeface="Open Sans"/>
                <a:ea typeface="+mn-ea"/>
                <a:cs typeface="+mn-cs"/>
              </a:rPr>
              <a:t>about the selection, application, and award process. Contact me at </a:t>
            </a:r>
            <a:r>
              <a:rPr kumimoji="0" lang="en-US" sz="1800" b="1" i="0" u="none" strike="noStrike" kern="1200" cap="none" spc="0" normalizeH="0" baseline="0" noProof="0" dirty="0">
                <a:ln>
                  <a:noFill/>
                </a:ln>
                <a:solidFill>
                  <a:srgbClr val="FF0000"/>
                </a:solidFill>
                <a:effectLst/>
                <a:uLnTx/>
                <a:uFillTx/>
                <a:latin typeface="Open Sans"/>
                <a:ea typeface="Times" charset="0"/>
                <a:cs typeface="Times" charset="0"/>
              </a:rPr>
              <a:t>clukasik@purdue.edu</a:t>
            </a:r>
            <a:endParaRPr kumimoji="0" lang="en-US" sz="1800" b="0" i="0" u="none" strike="noStrike" kern="1200" cap="none" spc="0" normalizeH="0" baseline="0" noProof="0" dirty="0">
              <a:ln>
                <a:noFill/>
              </a:ln>
              <a:solidFill>
                <a:srgbClr val="1B5187"/>
              </a:solidFill>
              <a:effectLst/>
              <a:uLnTx/>
              <a:uFillTx/>
              <a:latin typeface="Open Sans"/>
              <a:ea typeface="+mn-ea"/>
              <a:cs typeface="+mn-cs"/>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Open Sans"/>
                <a:ea typeface="+mn-ea"/>
                <a:cs typeface="+mn-cs"/>
              </a:rPr>
              <a:t>2. </a:t>
            </a:r>
            <a:r>
              <a:rPr kumimoji="0" lang="en-US" sz="1800" b="1" i="0" u="none" strike="noStrike" kern="1200" cap="none" spc="0" normalizeH="0" baseline="0" noProof="0" dirty="0">
                <a:ln>
                  <a:noFill/>
                </a:ln>
                <a:solidFill>
                  <a:srgbClr val="1B5187"/>
                </a:solidFill>
                <a:effectLst/>
                <a:uLnTx/>
                <a:uFillTx/>
                <a:latin typeface="Open Sans"/>
                <a:ea typeface="+mn-ea"/>
                <a:cs typeface="+mn-cs"/>
              </a:rPr>
              <a:t>Notify Your Department Head and me </a:t>
            </a:r>
            <a:r>
              <a:rPr kumimoji="0" lang="en-US" sz="1800" b="0" i="0" u="none" strike="noStrike" kern="1200" cap="none" spc="0" normalizeH="0" baseline="0" noProof="0" dirty="0">
                <a:ln>
                  <a:noFill/>
                </a:ln>
                <a:solidFill>
                  <a:srgbClr val="1B5187"/>
                </a:solidFill>
                <a:effectLst/>
                <a:uLnTx/>
                <a:uFillTx/>
                <a:latin typeface="Open Sans"/>
                <a:ea typeface="+mn-ea"/>
                <a:cs typeface="+mn-cs"/>
              </a:rPr>
              <a:t>as soon as you know you will apply.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Open Sans"/>
                <a:ea typeface="+mn-ea"/>
                <a:cs typeface="+mn-cs"/>
              </a:rPr>
              <a:t>3. </a:t>
            </a:r>
            <a:r>
              <a:rPr kumimoji="0" lang="en-US" sz="1800" b="1" i="0" u="none" strike="noStrike" kern="1200" cap="none" spc="0" normalizeH="0" baseline="0" noProof="0" dirty="0">
                <a:ln>
                  <a:noFill/>
                </a:ln>
                <a:solidFill>
                  <a:srgbClr val="1B5187"/>
                </a:solidFill>
                <a:effectLst/>
                <a:uLnTx/>
                <a:uFillTx/>
                <a:latin typeface="Open Sans"/>
                <a:ea typeface="+mn-ea"/>
                <a:cs typeface="+mn-cs"/>
              </a:rPr>
              <a:t>Raise Awareness</a:t>
            </a:r>
            <a:r>
              <a:rPr kumimoji="0" lang="en-US" sz="1800" b="0" i="0" u="none" strike="noStrike" kern="1200" cap="none" spc="0" normalizeH="0" baseline="0" noProof="0" dirty="0">
                <a:ln>
                  <a:noFill/>
                </a:ln>
                <a:solidFill>
                  <a:srgbClr val="1B5187"/>
                </a:solidFill>
                <a:effectLst/>
                <a:uLnTx/>
                <a:uFillTx/>
                <a:latin typeface="Open Sans"/>
                <a:ea typeface="+mn-ea"/>
                <a:cs typeface="+mn-cs"/>
              </a:rPr>
              <a:t>. Let your colleagues know about my position and about Purdue’s new Fulbright salary top-off policy, which addresses many questions concerning salary, benefits, and procedures. See </a:t>
            </a:r>
            <a:r>
              <a:rPr kumimoji="0" lang="en-US" sz="1800" b="0" i="0" u="none" strike="noStrike" kern="1200" cap="none" spc="0" normalizeH="0" baseline="0" noProof="0" dirty="0">
                <a:ln>
                  <a:noFill/>
                </a:ln>
                <a:solidFill>
                  <a:srgbClr val="FF0000"/>
                </a:solidFill>
                <a:effectLst/>
                <a:uLnTx/>
                <a:uFillTx/>
                <a:latin typeface="Open Sans"/>
                <a:ea typeface="+mn-ea"/>
                <a:cs typeface="+mn-cs"/>
                <a:hlinkClick r:id="rId2">
                  <a:extLst>
                    <a:ext uri="{A12FA001-AC4F-418D-AE19-62706E023703}">
                      <ahyp:hlinkClr xmlns:ahyp="http://schemas.microsoft.com/office/drawing/2018/hyperlinkcolor" val="tx"/>
                    </a:ext>
                  </a:extLst>
                </a:hlinkClick>
              </a:rPr>
              <a:t>https://www.purdue.edu/provost/policies/fulbright.html</a:t>
            </a:r>
            <a:r>
              <a:rPr kumimoji="0" lang="en-US" sz="1800" b="0" i="0" u="none" strike="noStrike" kern="1200" cap="none" spc="0" normalizeH="0" baseline="0" noProof="0" dirty="0">
                <a:ln>
                  <a:noFill/>
                </a:ln>
                <a:solidFill>
                  <a:srgbClr val="FF0000"/>
                </a:solidFill>
                <a:effectLst/>
                <a:uLnTx/>
                <a:uFillTx/>
                <a:latin typeface="Open Sans"/>
                <a:ea typeface="+mn-ea"/>
                <a:cs typeface="+mn-cs"/>
              </a:rPr>
              <a: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Open Sans"/>
                <a:ea typeface="+mn-ea"/>
                <a:cs typeface="+mn-cs"/>
              </a:rPr>
              <a:t>4. </a:t>
            </a:r>
            <a:r>
              <a:rPr kumimoji="0" lang="en-US" sz="1800" b="1" i="0" u="none" strike="noStrike" kern="1200" cap="none" spc="0" normalizeH="0" baseline="0" noProof="0" dirty="0">
                <a:ln>
                  <a:noFill/>
                </a:ln>
                <a:solidFill>
                  <a:srgbClr val="1B5187"/>
                </a:solidFill>
                <a:effectLst/>
                <a:uLnTx/>
                <a:uFillTx/>
                <a:latin typeface="Open Sans"/>
                <a:ea typeface="+mn-ea"/>
                <a:cs typeface="+mn-cs"/>
              </a:rPr>
              <a:t>Apply!</a:t>
            </a:r>
            <a:r>
              <a:rPr kumimoji="0" lang="en-US" sz="1800" b="0" i="0" u="none" strike="noStrike" kern="1200" cap="none" spc="0" normalizeH="0" baseline="0" noProof="0" dirty="0">
                <a:ln>
                  <a:noFill/>
                </a:ln>
                <a:solidFill>
                  <a:srgbClr val="1B5187"/>
                </a:solidFill>
                <a:effectLst/>
                <a:uLnTx/>
                <a:uFillTx/>
                <a:latin typeface="Open Sans"/>
                <a:ea typeface="+mn-ea"/>
                <a:cs typeface="+mn-cs"/>
              </a:rPr>
              <a:t> In 2019-20, 8 out of 11 Purdue faculty won, breaking the record for most Fulbright Scholars in a year at Purdue.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Open Sans"/>
                <a:ea typeface="+mn-ea"/>
                <a:cs typeface="+mn-cs"/>
              </a:rPr>
              <a:t>5. </a:t>
            </a:r>
            <a:r>
              <a:rPr kumimoji="0" lang="en-US" sz="1800" b="1" i="0" u="none" strike="noStrike" kern="1200" cap="none" spc="0" normalizeH="0" baseline="0" noProof="0" dirty="0">
                <a:ln>
                  <a:noFill/>
                </a:ln>
                <a:solidFill>
                  <a:srgbClr val="1B5187"/>
                </a:solidFill>
                <a:effectLst/>
                <a:uLnTx/>
                <a:uFillTx/>
                <a:latin typeface="Open Sans"/>
                <a:ea typeface="+mn-ea"/>
                <a:cs typeface="+mn-cs"/>
              </a:rPr>
              <a:t>Communicate</a:t>
            </a:r>
            <a:r>
              <a:rPr kumimoji="0" lang="en-US" sz="1800" b="0" i="0" u="none" strike="noStrike" kern="1200" cap="none" spc="0" normalizeH="0" baseline="0" noProof="0" dirty="0">
                <a:ln>
                  <a:noFill/>
                </a:ln>
                <a:solidFill>
                  <a:srgbClr val="1B5187"/>
                </a:solidFill>
                <a:effectLst/>
                <a:uLnTx/>
                <a:uFillTx/>
                <a:latin typeface="Open Sans"/>
                <a:ea typeface="+mn-ea"/>
                <a:cs typeface="+mn-cs"/>
              </a:rPr>
              <a:t>. Let me know when you apply to Fulbright or when you win an award. Contact me at </a:t>
            </a:r>
            <a:r>
              <a:rPr kumimoji="0" lang="en-US" sz="1800" b="1" i="0" u="none" strike="noStrike" kern="1200" cap="none" spc="0" normalizeH="0" baseline="0" noProof="0" dirty="0">
                <a:ln>
                  <a:noFill/>
                </a:ln>
                <a:solidFill>
                  <a:srgbClr val="FF0000"/>
                </a:solidFill>
                <a:effectLst/>
                <a:uLnTx/>
                <a:uFillTx/>
                <a:latin typeface="Open Sans"/>
                <a:ea typeface="Times" charset="0"/>
                <a:cs typeface="Times" charset="0"/>
              </a:rPr>
              <a:t>clukasik@purdue.edu</a:t>
            </a:r>
            <a:r>
              <a:rPr kumimoji="0" lang="en-US" sz="1800" b="0" i="0" u="none" strike="noStrike" kern="1200" cap="none" spc="0" normalizeH="0" baseline="0" noProof="0" dirty="0">
                <a:ln>
                  <a:noFill/>
                </a:ln>
                <a:solidFill>
                  <a:srgbClr val="1B5187"/>
                </a:solidFill>
                <a:effectLst/>
                <a:uLnTx/>
                <a:uFillTx/>
                <a:latin typeface="Open Sans"/>
                <a:ea typeface="Times" charset="0"/>
                <a:cs typeface="Times" charset="0"/>
              </a:rPr>
              <a:t>. Or, alternatively, let me know why you chose not to apply. Are there still faculty disincentives that Purdue needs to address? </a:t>
            </a:r>
            <a:endParaRPr kumimoji="0" lang="en-US" sz="1800" b="0" i="0" u="none" strike="noStrike" kern="1200" cap="none" spc="0" normalizeH="0" baseline="0" noProof="0" dirty="0">
              <a:ln>
                <a:noFill/>
              </a:ln>
              <a:solidFill>
                <a:srgbClr val="1B5187"/>
              </a:solidFill>
              <a:effectLst/>
              <a:uLnTx/>
              <a:uFillTx/>
              <a:latin typeface="Open Sans"/>
              <a:ea typeface="+mn-ea"/>
              <a:cs typeface="+mn-cs"/>
            </a:endParaRPr>
          </a:p>
        </p:txBody>
      </p:sp>
    </p:spTree>
    <p:extLst>
      <p:ext uri="{BB962C8B-B14F-4D97-AF65-F5344CB8AC3E}">
        <p14:creationId xmlns:p14="http://schemas.microsoft.com/office/powerpoint/2010/main" val="1263107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3">
            <a:extLst>
              <a:ext uri="{FF2B5EF4-FFF2-40B4-BE49-F238E27FC236}">
                <a16:creationId xmlns:a16="http://schemas.microsoft.com/office/drawing/2014/main" id="{C7F74362-D4B9-4D70-990F-5A2D3B35E7CA}"/>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Outbound Fulbright Faculty Awards</a:t>
            </a:r>
          </a:p>
        </p:txBody>
      </p:sp>
      <p:sp>
        <p:nvSpPr>
          <p:cNvPr id="9" name="Rectangle 8">
            <a:extLst>
              <a:ext uri="{FF2B5EF4-FFF2-40B4-BE49-F238E27FC236}">
                <a16:creationId xmlns:a16="http://schemas.microsoft.com/office/drawing/2014/main" id="{6FA15DD7-0D88-4E50-A7A1-B6CFF979B106}"/>
              </a:ext>
            </a:extLst>
          </p:cNvPr>
          <p:cNvSpPr/>
          <p:nvPr/>
        </p:nvSpPr>
        <p:spPr bwMode="auto">
          <a:xfrm>
            <a:off x="0" y="1060450"/>
            <a:ext cx="6553200" cy="15875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wrap="square" lIns="45720" rIns="45720" anchor="ctr">
            <a:spAutoFit/>
          </a:bodyPr>
          <a:lstStyle/>
          <a:p>
            <a:pPr eaLnBrk="1">
              <a:defRPr/>
            </a:pPr>
            <a:endParaRPr lang="en-US" dirty="0"/>
          </a:p>
        </p:txBody>
      </p:sp>
      <p:sp>
        <p:nvSpPr>
          <p:cNvPr id="6" name="Text Placeholder 1">
            <a:extLst>
              <a:ext uri="{FF2B5EF4-FFF2-40B4-BE49-F238E27FC236}">
                <a16:creationId xmlns:a16="http://schemas.microsoft.com/office/drawing/2014/main" id="{F6EEEFD4-1CEA-324F-A126-6C6BE567882D}"/>
              </a:ext>
            </a:extLst>
          </p:cNvPr>
          <p:cNvSpPr txBox="1">
            <a:spLocks/>
          </p:cNvSpPr>
          <p:nvPr/>
        </p:nvSpPr>
        <p:spPr>
          <a:xfrm>
            <a:off x="495300" y="1524000"/>
            <a:ext cx="7948610" cy="41148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Contact Christopher Lukasik –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clukasik@purdue.edu</a:t>
            </a:r>
            <a:endParaRPr kumimoji="0" lang="en-US" sz="2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Provost’s Fellow, Fulbright Faculty Awards.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Experience: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Fulbright US Scholar Award, University of the Philippines, 2009-2010</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Fulbright National Screening Committee Member, SE Asia Region, 	2011, 2012, 2014</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Fulbright Scholar Liaison, Purdue University, 2017-</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Fulbright Specialist Roster, 2017-2020</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Fulbright Specialist Grant, University of Graz, Austria, 2018</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3">
            <a:extLst>
              <a:ext uri="{FF2B5EF4-FFF2-40B4-BE49-F238E27FC236}">
                <a16:creationId xmlns:a16="http://schemas.microsoft.com/office/drawing/2014/main" id="{6C68BC8F-65D5-48E0-99FC-866821BF488D}"/>
              </a:ext>
            </a:extLst>
          </p:cNvPr>
          <p:cNvSpPr txBox="1">
            <a:spLocks noChangeArrowheads="1"/>
          </p:cNvSpPr>
          <p:nvPr/>
        </p:nvSpPr>
        <p:spPr bwMode="auto">
          <a:xfrm>
            <a:off x="495300" y="461963"/>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US Scholar Awards</a:t>
            </a:r>
          </a:p>
        </p:txBody>
      </p:sp>
      <p:sp>
        <p:nvSpPr>
          <p:cNvPr id="9" name="Rectangle 8">
            <a:extLst>
              <a:ext uri="{FF2B5EF4-FFF2-40B4-BE49-F238E27FC236}">
                <a16:creationId xmlns:a16="http://schemas.microsoft.com/office/drawing/2014/main" id="{9AA78CF7-E73E-4AA9-B0B6-2C9935423A60}"/>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0112DF6B-5FBB-E540-84E0-D045725A1D52}"/>
              </a:ext>
            </a:extLst>
          </p:cNvPr>
          <p:cNvSpPr txBox="1">
            <a:spLocks/>
          </p:cNvSpPr>
          <p:nvPr/>
        </p:nvSpPr>
        <p:spPr>
          <a:xfrm>
            <a:off x="604157" y="1784350"/>
            <a:ext cx="2895600" cy="3289300"/>
          </a:xfrm>
          <a:prstGeom prst="rect">
            <a:avLst/>
          </a:prstGeom>
        </p:spPr>
        <p:txBody>
          <a:bodyPr anchor="ct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en-US" sz="1800" dirty="0"/>
              <a:t>What you see here is the total number of Purdue faculty applicants and awardees for the past 9 years. On average, 1 out of every 2 faculty who apply win. In the last 3 years, the yield rate for faculty has been an incredible 60%. </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29A9C511-C335-4B47-83E0-BAD5697786FB}"/>
              </a:ext>
            </a:extLst>
          </p:cNvPr>
          <p:cNvGraphicFramePr>
            <a:graphicFrameLocks noGrp="1"/>
          </p:cNvGraphicFramePr>
          <p:nvPr>
            <p:extLst>
              <p:ext uri="{D42A27DB-BD31-4B8C-83A1-F6EECF244321}">
                <p14:modId xmlns:p14="http://schemas.microsoft.com/office/powerpoint/2010/main" val="521659431"/>
              </p:ext>
            </p:extLst>
          </p:nvPr>
        </p:nvGraphicFramePr>
        <p:xfrm>
          <a:off x="3581400" y="1784350"/>
          <a:ext cx="4506214" cy="3289300"/>
        </p:xfrm>
        <a:graphic>
          <a:graphicData uri="http://schemas.openxmlformats.org/drawingml/2006/table">
            <a:tbl>
              <a:tblPr firstRow="1" firstCol="1" bandRow="1"/>
              <a:tblGrid>
                <a:gridCol w="1795145">
                  <a:extLst>
                    <a:ext uri="{9D8B030D-6E8A-4147-A177-3AD203B41FA5}">
                      <a16:colId xmlns:a16="http://schemas.microsoft.com/office/drawing/2014/main" val="4175829584"/>
                    </a:ext>
                  </a:extLst>
                </a:gridCol>
                <a:gridCol w="867029">
                  <a:extLst>
                    <a:ext uri="{9D8B030D-6E8A-4147-A177-3AD203B41FA5}">
                      <a16:colId xmlns:a16="http://schemas.microsoft.com/office/drawing/2014/main" val="4169346200"/>
                    </a:ext>
                  </a:extLst>
                </a:gridCol>
                <a:gridCol w="829310">
                  <a:extLst>
                    <a:ext uri="{9D8B030D-6E8A-4147-A177-3AD203B41FA5}">
                      <a16:colId xmlns:a16="http://schemas.microsoft.com/office/drawing/2014/main" val="1687383821"/>
                    </a:ext>
                  </a:extLst>
                </a:gridCol>
                <a:gridCol w="1014730">
                  <a:extLst>
                    <a:ext uri="{9D8B030D-6E8A-4147-A177-3AD203B41FA5}">
                      <a16:colId xmlns:a16="http://schemas.microsoft.com/office/drawing/2014/main" val="2766205992"/>
                    </a:ext>
                  </a:extLst>
                </a:gridCol>
              </a:tblGrid>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Year of Award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Applicants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Awardees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Percentage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6699"/>
                    </a:solidFill>
                  </a:tcPr>
                </a:tc>
                <a:extLst>
                  <a:ext uri="{0D108BD9-81ED-4DB2-BD59-A6C34878D82A}">
                    <a16:rowId xmlns:a16="http://schemas.microsoft.com/office/drawing/2014/main" val="3831880578"/>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2019-2020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11</a:t>
                      </a:r>
                    </a:p>
                  </a:txBody>
                  <a:tcPr marL="83820" marR="83820"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8</a:t>
                      </a:r>
                    </a:p>
                  </a:txBody>
                  <a:tcPr marL="83820" marR="83820"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72.7</a:t>
                      </a:r>
                    </a:p>
                  </a:txBody>
                  <a:tcPr marL="83820" marR="83820" marT="9525"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107902167"/>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2018-2019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62.5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390662785"/>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2017-2018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33.3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3608949938"/>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2016-2017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63.6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385973257"/>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2015-2016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4167608075"/>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2014-2015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4249373637"/>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2013-2014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4007223121"/>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2012-2013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3136188697"/>
                  </a:ext>
                </a:extLst>
              </a:tr>
              <a:tr h="25146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2011-2012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44.4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2669319415"/>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endParaRPr lang="en-US" sz="1200" dirty="0">
                        <a:effectLst/>
                        <a:latin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200" dirty="0">
                        <a:effectLst/>
                        <a:latin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200" dirty="0">
                        <a:effectLst/>
                        <a:latin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200" dirty="0">
                        <a:effectLst/>
                        <a:latin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3732134479"/>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37</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54.4</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4288818030"/>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AVERAGE PAST 9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7.5</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4.1</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rPr>
                        <a:t>54.4</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20000"/>
                      </a:srgbClr>
                    </a:solidFill>
                  </a:tcPr>
                </a:tc>
                <a:extLst>
                  <a:ext uri="{0D108BD9-81ED-4DB2-BD59-A6C34878D82A}">
                    <a16:rowId xmlns:a16="http://schemas.microsoft.com/office/drawing/2014/main" val="4243815690"/>
                  </a:ext>
                </a:extLst>
              </a:tr>
              <a:tr h="233680">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marL="0" marR="0">
                        <a:spcBef>
                          <a:spcPts val="0"/>
                        </a:spcBef>
                        <a:spcAft>
                          <a:spcPts val="0"/>
                        </a:spcAft>
                      </a:pPr>
                      <a:r>
                        <a:rPr lang="en-US" sz="1200" dirty="0">
                          <a:effectLst/>
                        </a:rPr>
                        <a:t>AVERAGE PAST 3 YEARS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8.3</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5.0</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60.2</a:t>
                      </a:r>
                    </a:p>
                  </a:txBody>
                  <a:tcPr marL="83820" marR="83820" marT="9525"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6699">
                        <a:tint val="40000"/>
                      </a:srgbClr>
                    </a:solidFill>
                  </a:tcPr>
                </a:tc>
                <a:extLst>
                  <a:ext uri="{0D108BD9-81ED-4DB2-BD59-A6C34878D82A}">
                    <a16:rowId xmlns:a16="http://schemas.microsoft.com/office/drawing/2014/main" val="2165522728"/>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533400" y="37172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US Scholar Awards</a:t>
            </a:r>
          </a:p>
        </p:txBody>
      </p:sp>
      <p:sp>
        <p:nvSpPr>
          <p:cNvPr id="6" name="Rectangle 5">
            <a:extLst>
              <a:ext uri="{FF2B5EF4-FFF2-40B4-BE49-F238E27FC236}">
                <a16:creationId xmlns:a16="http://schemas.microsoft.com/office/drawing/2014/main" id="{EDD92AB7-6EDA-4260-B6DE-140AEC806D55}"/>
              </a:ext>
            </a:extLst>
          </p:cNvPr>
          <p:cNvSpPr/>
          <p:nvPr/>
        </p:nvSpPr>
        <p:spPr bwMode="auto">
          <a:xfrm>
            <a:off x="-10160" y="99060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9" name="Text Placeholder 1">
            <a:extLst>
              <a:ext uri="{FF2B5EF4-FFF2-40B4-BE49-F238E27FC236}">
                <a16:creationId xmlns:a16="http://schemas.microsoft.com/office/drawing/2014/main" id="{788441EE-CF75-B44C-8F29-59875EA933FD}"/>
              </a:ext>
            </a:extLst>
          </p:cNvPr>
          <p:cNvSpPr txBox="1">
            <a:spLocks/>
          </p:cNvSpPr>
          <p:nvPr/>
        </p:nvSpPr>
        <p:spPr>
          <a:xfrm>
            <a:off x="533400" y="1379660"/>
            <a:ext cx="8153400" cy="464014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1. Fulbright US Scholar Award Program</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Features over 440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2 to 12 month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research, teaching, research/teaching awards</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in over 125 countries</a:t>
            </a:r>
            <a:r>
              <a:rPr lang="en-US" sz="1800" dirty="0">
                <a:latin typeface="Calibri" panose="020F0502020204030204" pitchFamily="34" charset="0"/>
                <a:cs typeface="Calibri" panose="020F0502020204030204" pitchFamily="34" charset="0"/>
              </a:rPr>
              <a:t> available to scholars across the full range of academic disciplines. </a:t>
            </a:r>
          </a:p>
          <a:p>
            <a:pPr lvl="0">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O</a:t>
            </a:r>
            <a:r>
              <a:rPr kumimoji="0" lang="en-US" sz="1800" b="0" i="0" u="none" strike="noStrike" kern="1200" cap="none" spc="0" normalizeH="0" baseline="0" noProof="0" dirty="0" err="1">
                <a:ln>
                  <a:noFill/>
                </a:ln>
                <a:solidFill>
                  <a:srgbClr val="1B5187"/>
                </a:solidFill>
                <a:effectLst/>
                <a:uLnTx/>
                <a:uFillTx/>
                <a:latin typeface="Calibri" panose="020F0502020204030204" pitchFamily="34" charset="0"/>
                <a:ea typeface="Times" charset="0"/>
                <a:cs typeface="Calibri" panose="020F0502020204030204" pitchFamily="34" charset="0"/>
              </a:rPr>
              <a:t>nline</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application deadline of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Times" charset="0"/>
                <a:cs typeface="Calibri" panose="020F0502020204030204" pitchFamily="34" charset="0"/>
              </a:rPr>
              <a:t>Sept. 15, </a:t>
            </a:r>
            <a:r>
              <a:rPr lang="en-US" sz="1800" dirty="0">
                <a:latin typeface="Calibri" panose="020F0502020204030204" pitchFamily="34" charset="0"/>
                <a:cs typeface="Calibri" panose="020F0502020204030204" pitchFamily="34" charset="0"/>
              </a:rPr>
              <a:t>winners announced in Spring of the following year.</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Applicant must be US citizen.</a:t>
            </a:r>
          </a:p>
          <a:p>
            <a:pPr lvl="0">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There is a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Flex Option</a:t>
            </a:r>
            <a:r>
              <a:rPr lang="en-US" sz="1800" dirty="0">
                <a:latin typeface="Calibri" panose="020F0502020204030204" pitchFamily="34" charset="0"/>
                <a:cs typeface="Calibri" panose="020F0502020204030204" pitchFamily="34" charset="0"/>
              </a:rPr>
              <a:t> which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allows </a:t>
            </a:r>
            <a:r>
              <a:rPr lang="en-US" sz="1800" dirty="0">
                <a:latin typeface="Calibri" panose="020F0502020204030204" pitchFamily="34" charset="0"/>
                <a:cs typeface="Calibri" panose="020F0502020204030204" pitchFamily="34" charset="0"/>
              </a:rPr>
              <a:t>allows for multiple visits to the same host country over short segments (only available in 63 countries and 2 world areas)</a:t>
            </a:r>
          </a:p>
          <a:p>
            <a:pPr lvl="0">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There is also a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Global Scholar Award: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These are highly competitive awards (there are only 20 in the US) which allow for multiple visits to 2-3 countries (3 to 6 months total with a minimum of one month spent in each host country, each visit; only available in designated countries). </a:t>
            </a:r>
          </a:p>
          <a:p>
            <a:pPr>
              <a:spcBef>
                <a:spcPts val="0"/>
              </a:spcBef>
              <a:spcAft>
                <a:spcPts val="0"/>
              </a:spcAft>
              <a:tabLst>
                <a:tab pos="13716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For more information on the Fulbright Award Program, see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https://www.cies.org/program/core-fulbright-us-scholar-program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tabLst>
                <a:tab pos="1371600" algn="l"/>
              </a:tabLst>
            </a:pPr>
            <a:r>
              <a:rPr lang="en-US" sz="1800" dirty="0">
                <a:latin typeface="Calibri" panose="020F0502020204030204" pitchFamily="34" charset="0"/>
                <a:ea typeface="Calibri" panose="020F0502020204030204" pitchFamily="34" charset="0"/>
                <a:cs typeface="Times New Roman" panose="02020603050405020304" pitchFamily="18" charset="0"/>
              </a:rPr>
              <a:t>• For more information on the catalogue of awards, see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https://awards.cies.org</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533400" y="304800"/>
            <a:ext cx="849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US Scholar Award Timeline</a:t>
            </a:r>
          </a:p>
        </p:txBody>
      </p:sp>
      <p:graphicFrame>
        <p:nvGraphicFramePr>
          <p:cNvPr id="29" name="Content Placeholder 4">
            <a:extLst>
              <a:ext uri="{FF2B5EF4-FFF2-40B4-BE49-F238E27FC236}">
                <a16:creationId xmlns:a16="http://schemas.microsoft.com/office/drawing/2014/main" id="{9E92E6BD-8365-6046-AF6E-3891E0991A4D}"/>
              </a:ext>
            </a:extLst>
          </p:cNvPr>
          <p:cNvGraphicFramePr>
            <a:graphicFrameLocks/>
          </p:cNvGraphicFramePr>
          <p:nvPr>
            <p:extLst>
              <p:ext uri="{D42A27DB-BD31-4B8C-83A1-F6EECF244321}">
                <p14:modId xmlns:p14="http://schemas.microsoft.com/office/powerpoint/2010/main" val="1296791400"/>
              </p:ext>
            </p:extLst>
          </p:nvPr>
        </p:nvGraphicFramePr>
        <p:xfrm>
          <a:off x="76200" y="2743200"/>
          <a:ext cx="8991600" cy="1638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0" name="Diagram 29">
            <a:extLst>
              <a:ext uri="{FF2B5EF4-FFF2-40B4-BE49-F238E27FC236}">
                <a16:creationId xmlns:a16="http://schemas.microsoft.com/office/drawing/2014/main" id="{B8CE8C60-4C9D-2649-B166-DDE518F76E67}"/>
              </a:ext>
            </a:extLst>
          </p:cNvPr>
          <p:cNvGraphicFramePr/>
          <p:nvPr>
            <p:extLst>
              <p:ext uri="{D42A27DB-BD31-4B8C-83A1-F6EECF244321}">
                <p14:modId xmlns:p14="http://schemas.microsoft.com/office/powerpoint/2010/main" val="231208640"/>
              </p:ext>
            </p:extLst>
          </p:nvPr>
        </p:nvGraphicFramePr>
        <p:xfrm>
          <a:off x="64872" y="4224409"/>
          <a:ext cx="8709456" cy="14905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Oval 36">
            <a:extLst>
              <a:ext uri="{FF2B5EF4-FFF2-40B4-BE49-F238E27FC236}">
                <a16:creationId xmlns:a16="http://schemas.microsoft.com/office/drawing/2014/main" id="{0DC9C204-656D-4944-A4BE-7C6F1696FC3A}"/>
              </a:ext>
            </a:extLst>
          </p:cNvPr>
          <p:cNvSpPr/>
          <p:nvPr/>
        </p:nvSpPr>
        <p:spPr>
          <a:xfrm>
            <a:off x="6858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12BFBD-1CAC-0B4B-95F3-B9661D30865E}"/>
              </a:ext>
            </a:extLst>
          </p:cNvPr>
          <p:cNvSpPr txBox="1"/>
          <p:nvPr/>
        </p:nvSpPr>
        <p:spPr>
          <a:xfrm>
            <a:off x="848436" y="2252990"/>
            <a:ext cx="436728" cy="523220"/>
          </a:xfrm>
          <a:prstGeom prst="rect">
            <a:avLst/>
          </a:prstGeom>
          <a:noFill/>
        </p:spPr>
        <p:txBody>
          <a:bodyPr wrap="square" rtlCol="0">
            <a:spAutoFit/>
          </a:bodyPr>
          <a:lstStyle/>
          <a:p>
            <a:pPr algn="ctr"/>
            <a:r>
              <a:rPr lang="en-US" sz="2800" b="1" dirty="0">
                <a:solidFill>
                  <a:srgbClr val="C84D0A"/>
                </a:solidFill>
                <a:latin typeface="+mn-lt"/>
              </a:rPr>
              <a:t>1</a:t>
            </a:r>
            <a:endParaRPr lang="en-US" b="1" dirty="0">
              <a:solidFill>
                <a:srgbClr val="C84D0A"/>
              </a:solidFill>
              <a:latin typeface="+mn-lt"/>
            </a:endParaRPr>
          </a:p>
        </p:txBody>
      </p:sp>
      <p:sp>
        <p:nvSpPr>
          <p:cNvPr id="42" name="Oval 41">
            <a:extLst>
              <a:ext uri="{FF2B5EF4-FFF2-40B4-BE49-F238E27FC236}">
                <a16:creationId xmlns:a16="http://schemas.microsoft.com/office/drawing/2014/main" id="{42AC5FDB-C0BE-3D47-81A1-C0F5B07A8383}"/>
              </a:ext>
            </a:extLst>
          </p:cNvPr>
          <p:cNvSpPr/>
          <p:nvPr/>
        </p:nvSpPr>
        <p:spPr>
          <a:xfrm>
            <a:off x="28194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3" name="TextBox 42">
            <a:extLst>
              <a:ext uri="{FF2B5EF4-FFF2-40B4-BE49-F238E27FC236}">
                <a16:creationId xmlns:a16="http://schemas.microsoft.com/office/drawing/2014/main" id="{78AB25B8-AE53-A747-8366-8033509722CA}"/>
              </a:ext>
            </a:extLst>
          </p:cNvPr>
          <p:cNvSpPr txBox="1"/>
          <p:nvPr/>
        </p:nvSpPr>
        <p:spPr>
          <a:xfrm>
            <a:off x="2982036" y="2252990"/>
            <a:ext cx="436728" cy="523220"/>
          </a:xfrm>
          <a:prstGeom prst="rect">
            <a:avLst/>
          </a:prstGeom>
          <a:noFill/>
        </p:spPr>
        <p:txBody>
          <a:bodyPr wrap="square" rtlCol="0">
            <a:spAutoFit/>
          </a:bodyPr>
          <a:lstStyle/>
          <a:p>
            <a:pPr algn="ctr"/>
            <a:r>
              <a:rPr lang="en-US" sz="2800" b="1" dirty="0">
                <a:solidFill>
                  <a:srgbClr val="C84D0A"/>
                </a:solidFill>
                <a:latin typeface="+mn-lt"/>
              </a:rPr>
              <a:t>2</a:t>
            </a:r>
            <a:endParaRPr lang="en-US" b="1" dirty="0">
              <a:solidFill>
                <a:srgbClr val="C84D0A"/>
              </a:solidFill>
              <a:latin typeface="+mn-lt"/>
            </a:endParaRPr>
          </a:p>
        </p:txBody>
      </p:sp>
      <p:sp>
        <p:nvSpPr>
          <p:cNvPr id="44" name="Oval 43">
            <a:extLst>
              <a:ext uri="{FF2B5EF4-FFF2-40B4-BE49-F238E27FC236}">
                <a16:creationId xmlns:a16="http://schemas.microsoft.com/office/drawing/2014/main" id="{5FADCE28-129E-4C40-9512-ED7FE9265431}"/>
              </a:ext>
            </a:extLst>
          </p:cNvPr>
          <p:cNvSpPr/>
          <p:nvPr/>
        </p:nvSpPr>
        <p:spPr>
          <a:xfrm>
            <a:off x="4419600" y="2138149"/>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5" name="TextBox 44">
            <a:extLst>
              <a:ext uri="{FF2B5EF4-FFF2-40B4-BE49-F238E27FC236}">
                <a16:creationId xmlns:a16="http://schemas.microsoft.com/office/drawing/2014/main" id="{B09ED2E8-9881-BC41-BA76-C63AF3258139}"/>
              </a:ext>
            </a:extLst>
          </p:cNvPr>
          <p:cNvSpPr txBox="1"/>
          <p:nvPr/>
        </p:nvSpPr>
        <p:spPr>
          <a:xfrm>
            <a:off x="4592472" y="2257539"/>
            <a:ext cx="436728" cy="523220"/>
          </a:xfrm>
          <a:prstGeom prst="rect">
            <a:avLst/>
          </a:prstGeom>
          <a:noFill/>
        </p:spPr>
        <p:txBody>
          <a:bodyPr wrap="square" rtlCol="0">
            <a:spAutoFit/>
          </a:bodyPr>
          <a:lstStyle/>
          <a:p>
            <a:pPr algn="ctr"/>
            <a:r>
              <a:rPr lang="en-US" sz="2800" b="1" dirty="0">
                <a:solidFill>
                  <a:srgbClr val="C84D0A"/>
                </a:solidFill>
                <a:latin typeface="+mn-lt"/>
              </a:rPr>
              <a:t>3</a:t>
            </a:r>
            <a:endParaRPr lang="en-US" b="1" dirty="0">
              <a:solidFill>
                <a:srgbClr val="C84D0A"/>
              </a:solidFill>
              <a:latin typeface="+mn-lt"/>
            </a:endParaRPr>
          </a:p>
        </p:txBody>
      </p:sp>
      <p:sp>
        <p:nvSpPr>
          <p:cNvPr id="46" name="Oval 45">
            <a:extLst>
              <a:ext uri="{FF2B5EF4-FFF2-40B4-BE49-F238E27FC236}">
                <a16:creationId xmlns:a16="http://schemas.microsoft.com/office/drawing/2014/main" id="{CA9883A8-F238-2541-8398-865F59EA5C23}"/>
              </a:ext>
            </a:extLst>
          </p:cNvPr>
          <p:cNvSpPr/>
          <p:nvPr/>
        </p:nvSpPr>
        <p:spPr>
          <a:xfrm>
            <a:off x="61722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7" name="TextBox 46">
            <a:extLst>
              <a:ext uri="{FF2B5EF4-FFF2-40B4-BE49-F238E27FC236}">
                <a16:creationId xmlns:a16="http://schemas.microsoft.com/office/drawing/2014/main" id="{145D6A19-00B4-2945-A0F5-E7A64E90F562}"/>
              </a:ext>
            </a:extLst>
          </p:cNvPr>
          <p:cNvSpPr txBox="1"/>
          <p:nvPr/>
        </p:nvSpPr>
        <p:spPr>
          <a:xfrm>
            <a:off x="6334836" y="2252990"/>
            <a:ext cx="436728" cy="523220"/>
          </a:xfrm>
          <a:prstGeom prst="rect">
            <a:avLst/>
          </a:prstGeom>
          <a:noFill/>
        </p:spPr>
        <p:txBody>
          <a:bodyPr wrap="square" rtlCol="0">
            <a:spAutoFit/>
          </a:bodyPr>
          <a:lstStyle/>
          <a:p>
            <a:pPr algn="ctr"/>
            <a:r>
              <a:rPr lang="en-US" sz="2800" b="1" dirty="0">
                <a:solidFill>
                  <a:srgbClr val="C84D0A"/>
                </a:solidFill>
                <a:latin typeface="+mn-lt"/>
              </a:rPr>
              <a:t>4</a:t>
            </a:r>
            <a:endParaRPr lang="en-US" b="1" dirty="0">
              <a:solidFill>
                <a:srgbClr val="C84D0A"/>
              </a:solidFill>
              <a:latin typeface="+mn-lt"/>
            </a:endParaRPr>
          </a:p>
        </p:txBody>
      </p:sp>
      <p:sp>
        <p:nvSpPr>
          <p:cNvPr id="48" name="Oval 47">
            <a:extLst>
              <a:ext uri="{FF2B5EF4-FFF2-40B4-BE49-F238E27FC236}">
                <a16:creationId xmlns:a16="http://schemas.microsoft.com/office/drawing/2014/main" id="{E513FB70-3E25-8A46-83AA-80EC656B0A7B}"/>
              </a:ext>
            </a:extLst>
          </p:cNvPr>
          <p:cNvSpPr/>
          <p:nvPr/>
        </p:nvSpPr>
        <p:spPr>
          <a:xfrm>
            <a:off x="7620000" y="2133600"/>
            <a:ext cx="762000" cy="762000"/>
          </a:xfrm>
          <a:prstGeom prst="ellipse">
            <a:avLst/>
          </a:prstGeom>
          <a:ln>
            <a:solidFill>
              <a:srgbClr val="C84D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9" name="TextBox 48">
            <a:extLst>
              <a:ext uri="{FF2B5EF4-FFF2-40B4-BE49-F238E27FC236}">
                <a16:creationId xmlns:a16="http://schemas.microsoft.com/office/drawing/2014/main" id="{A729DC39-6377-E749-BBAA-98F74AF38A8A}"/>
              </a:ext>
            </a:extLst>
          </p:cNvPr>
          <p:cNvSpPr txBox="1"/>
          <p:nvPr/>
        </p:nvSpPr>
        <p:spPr>
          <a:xfrm>
            <a:off x="7782636" y="2252990"/>
            <a:ext cx="436728" cy="523220"/>
          </a:xfrm>
          <a:prstGeom prst="rect">
            <a:avLst/>
          </a:prstGeom>
          <a:noFill/>
        </p:spPr>
        <p:txBody>
          <a:bodyPr wrap="square" rtlCol="0">
            <a:spAutoFit/>
          </a:bodyPr>
          <a:lstStyle/>
          <a:p>
            <a:pPr algn="ctr"/>
            <a:r>
              <a:rPr lang="en-US" sz="2800" b="1" dirty="0">
                <a:solidFill>
                  <a:srgbClr val="C84D0A"/>
                </a:solidFill>
                <a:latin typeface="+mn-lt"/>
              </a:rPr>
              <a:t>5</a:t>
            </a:r>
            <a:endParaRPr lang="en-US" b="1" dirty="0">
              <a:solidFill>
                <a:srgbClr val="C84D0A"/>
              </a:solidFill>
              <a:latin typeface="+mn-lt"/>
            </a:endParaRPr>
          </a:p>
        </p:txBody>
      </p:sp>
      <p:pic>
        <p:nvPicPr>
          <p:cNvPr id="50" name="Picture 49">
            <a:extLst>
              <a:ext uri="{FF2B5EF4-FFF2-40B4-BE49-F238E27FC236}">
                <a16:creationId xmlns:a16="http://schemas.microsoft.com/office/drawing/2014/main" id="{C80BA9BC-67B1-5846-88CA-F284F00EA12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45265" y="3351470"/>
            <a:ext cx="740391" cy="417071"/>
          </a:xfrm>
          <a:prstGeom prst="rect">
            <a:avLst/>
          </a:prstGeom>
        </p:spPr>
      </p:pic>
      <p:sp>
        <p:nvSpPr>
          <p:cNvPr id="51" name="Text Placeholder 1">
            <a:extLst>
              <a:ext uri="{FF2B5EF4-FFF2-40B4-BE49-F238E27FC236}">
                <a16:creationId xmlns:a16="http://schemas.microsoft.com/office/drawing/2014/main" id="{B5F0EB21-0ECD-2240-9644-2AA056CD881C}"/>
              </a:ext>
            </a:extLst>
          </p:cNvPr>
          <p:cNvSpPr txBox="1">
            <a:spLocks/>
          </p:cNvSpPr>
          <p:nvPr/>
        </p:nvSpPr>
        <p:spPr>
          <a:xfrm>
            <a:off x="533400" y="1026260"/>
            <a:ext cx="7391400" cy="82842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Successful applicants typically work </a:t>
            </a:r>
            <a:r>
              <a:rPr lang="en-US" sz="1600" b="1" dirty="0"/>
              <a:t>two years </a:t>
            </a:r>
            <a:r>
              <a:rPr lang="en-US" sz="1600" dirty="0"/>
              <a:t>backwards from the AY they plan on arriving in the host country. If you plan to be in Spain in Fall 2021, the process should begin ideally in Fall 2019. But it’s not too late! </a:t>
            </a:r>
            <a:r>
              <a:rPr lang="en-US" sz="1600" dirty="0">
                <a:solidFill>
                  <a:srgbClr val="FF0000"/>
                </a:solidFill>
              </a:rPr>
              <a:t>The deadline remains Sept. 15, 2020</a:t>
            </a:r>
            <a:r>
              <a:rPr lang="en-US" sz="1600" dirty="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914400" y="653912"/>
            <a:ext cx="6637285" cy="46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2400" b="1" dirty="0">
                <a:solidFill>
                  <a:srgbClr val="003DA5"/>
                </a:solidFill>
                <a:latin typeface="Mark OT Bold" charset="0"/>
              </a:rPr>
              <a:t>Sample of Fulbright Scholar Awards: Engineering </a:t>
            </a:r>
          </a:p>
        </p:txBody>
      </p:sp>
      <p:graphicFrame>
        <p:nvGraphicFramePr>
          <p:cNvPr id="2" name="Table 1">
            <a:extLst>
              <a:ext uri="{FF2B5EF4-FFF2-40B4-BE49-F238E27FC236}">
                <a16:creationId xmlns:a16="http://schemas.microsoft.com/office/drawing/2014/main" id="{CAAB4AD1-E357-3A42-8D46-228A7EB501D6}"/>
              </a:ext>
            </a:extLst>
          </p:cNvPr>
          <p:cNvGraphicFramePr>
            <a:graphicFrameLocks noGrp="1"/>
          </p:cNvGraphicFramePr>
          <p:nvPr>
            <p:extLst>
              <p:ext uri="{D42A27DB-BD31-4B8C-83A1-F6EECF244321}">
                <p14:modId xmlns:p14="http://schemas.microsoft.com/office/powerpoint/2010/main" val="148614410"/>
              </p:ext>
            </p:extLst>
          </p:nvPr>
        </p:nvGraphicFramePr>
        <p:xfrm>
          <a:off x="914400" y="1238374"/>
          <a:ext cx="6637285" cy="4732474"/>
        </p:xfrm>
        <a:graphic>
          <a:graphicData uri="http://schemas.openxmlformats.org/drawingml/2006/table">
            <a:tbl>
              <a:tblPr firstRow="1" bandRow="1">
                <a:tableStyleId>{5C22544A-7EE6-4342-B048-85BDC9FD1C3A}</a:tableStyleId>
              </a:tblPr>
              <a:tblGrid>
                <a:gridCol w="1010022">
                  <a:extLst>
                    <a:ext uri="{9D8B030D-6E8A-4147-A177-3AD203B41FA5}">
                      <a16:colId xmlns:a16="http://schemas.microsoft.com/office/drawing/2014/main" val="560736412"/>
                    </a:ext>
                  </a:extLst>
                </a:gridCol>
                <a:gridCol w="2308621">
                  <a:extLst>
                    <a:ext uri="{9D8B030D-6E8A-4147-A177-3AD203B41FA5}">
                      <a16:colId xmlns:a16="http://schemas.microsoft.com/office/drawing/2014/main" val="202682010"/>
                    </a:ext>
                  </a:extLst>
                </a:gridCol>
                <a:gridCol w="1659321">
                  <a:extLst>
                    <a:ext uri="{9D8B030D-6E8A-4147-A177-3AD203B41FA5}">
                      <a16:colId xmlns:a16="http://schemas.microsoft.com/office/drawing/2014/main" val="1920812991"/>
                    </a:ext>
                  </a:extLst>
                </a:gridCol>
                <a:gridCol w="1659321">
                  <a:extLst>
                    <a:ext uri="{9D8B030D-6E8A-4147-A177-3AD203B41FA5}">
                      <a16:colId xmlns:a16="http://schemas.microsoft.com/office/drawing/2014/main" val="4062177638"/>
                    </a:ext>
                  </a:extLst>
                </a:gridCol>
              </a:tblGrid>
              <a:tr h="279617">
                <a:tc>
                  <a:txBody>
                    <a:bodyPr/>
                    <a:lstStyle/>
                    <a:p>
                      <a:r>
                        <a:rPr lang="en-US" sz="1300" dirty="0"/>
                        <a:t>Code</a:t>
                      </a:r>
                    </a:p>
                  </a:txBody>
                  <a:tcPr marL="74437" marR="74437" marT="37219" marB="37219"/>
                </a:tc>
                <a:tc>
                  <a:txBody>
                    <a:bodyPr/>
                    <a:lstStyle/>
                    <a:p>
                      <a:r>
                        <a:rPr lang="en-US" sz="1300" dirty="0"/>
                        <a:t>Award Title</a:t>
                      </a:r>
                    </a:p>
                  </a:txBody>
                  <a:tcPr marL="74437" marR="74437" marT="37219" marB="37219"/>
                </a:tc>
                <a:tc>
                  <a:txBody>
                    <a:bodyPr/>
                    <a:lstStyle/>
                    <a:p>
                      <a:r>
                        <a:rPr lang="en-US" sz="1300" dirty="0"/>
                        <a:t>Country</a:t>
                      </a:r>
                    </a:p>
                  </a:txBody>
                  <a:tcPr marL="74437" marR="74437" marT="37219" marB="37219"/>
                </a:tc>
                <a:tc>
                  <a:txBody>
                    <a:bodyPr/>
                    <a:lstStyle/>
                    <a:p>
                      <a:r>
                        <a:rPr lang="en-US" sz="1300" dirty="0"/>
                        <a:t>Activity</a:t>
                      </a:r>
                    </a:p>
                  </a:txBody>
                  <a:tcPr marL="74437" marR="74437" marT="37219" marB="37219"/>
                </a:tc>
                <a:extLst>
                  <a:ext uri="{0D108BD9-81ED-4DB2-BD59-A6C34878D82A}">
                    <a16:rowId xmlns:a16="http://schemas.microsoft.com/office/drawing/2014/main" val="810915306"/>
                  </a:ext>
                </a:extLst>
              </a:tr>
              <a:tr h="677016">
                <a:tc>
                  <a:txBody>
                    <a:bodyPr/>
                    <a:lstStyle/>
                    <a:p>
                      <a:r>
                        <a:rPr lang="en-US" sz="1300" dirty="0"/>
                        <a:t>11153-EZ</a:t>
                      </a:r>
                    </a:p>
                  </a:txBody>
                  <a:tcPr marL="74437" marR="74437" marT="37219" marB="37219"/>
                </a:tc>
                <a:tc>
                  <a:txBody>
                    <a:bodyPr/>
                    <a:lstStyle/>
                    <a:p>
                      <a:r>
                        <a:rPr lang="en-US" sz="1300" dirty="0"/>
                        <a:t>Fulbright-Czech Technical University Distinguished Chair in Electrical Engineering</a:t>
                      </a:r>
                    </a:p>
                  </a:txBody>
                  <a:tcPr marL="74437" marR="74437" marT="37219" marB="37219"/>
                </a:tc>
                <a:tc>
                  <a:txBody>
                    <a:bodyPr/>
                    <a:lstStyle/>
                    <a:p>
                      <a:r>
                        <a:rPr lang="en-US" sz="1300" dirty="0"/>
                        <a:t>Czech Republic</a:t>
                      </a:r>
                    </a:p>
                  </a:txBody>
                  <a:tcPr marL="74437" marR="74437" marT="37219" marB="37219"/>
                </a:tc>
                <a:tc>
                  <a:txBody>
                    <a:bodyPr/>
                    <a:lstStyle/>
                    <a:p>
                      <a:r>
                        <a:rPr lang="en-US" sz="1300" dirty="0"/>
                        <a:t>Teaching or Teaching/Research</a:t>
                      </a:r>
                    </a:p>
                  </a:txBody>
                  <a:tcPr marL="74437" marR="74437" marT="37219" marB="37219"/>
                </a:tc>
                <a:extLst>
                  <a:ext uri="{0D108BD9-81ED-4DB2-BD59-A6C34878D82A}">
                    <a16:rowId xmlns:a16="http://schemas.microsoft.com/office/drawing/2014/main" val="2998253135"/>
                  </a:ext>
                </a:extLst>
              </a:tr>
              <a:tr h="858844">
                <a:tc>
                  <a:txBody>
                    <a:bodyPr/>
                    <a:lstStyle/>
                    <a:p>
                      <a:r>
                        <a:rPr lang="en-US" sz="1300" dirty="0"/>
                        <a:t>11533-IT</a:t>
                      </a:r>
                    </a:p>
                  </a:txBody>
                  <a:tcPr marL="74437" marR="74437" marT="37219" marB="37219"/>
                </a:tc>
                <a:tc>
                  <a:txBody>
                    <a:bodyPr/>
                    <a:lstStyle/>
                    <a:p>
                      <a:r>
                        <a:rPr lang="en-US" sz="1300" dirty="0"/>
                        <a:t>Fulbright Jr. Research Lectureship at the Dept. of Industrial Engineering at the University of Trento</a:t>
                      </a:r>
                    </a:p>
                  </a:txBody>
                  <a:tcPr marL="74437" marR="74437" marT="37219" marB="37219"/>
                </a:tc>
                <a:tc>
                  <a:txBody>
                    <a:bodyPr/>
                    <a:lstStyle/>
                    <a:p>
                      <a:r>
                        <a:rPr lang="en-US" sz="1300" dirty="0"/>
                        <a:t>Italy</a:t>
                      </a:r>
                    </a:p>
                  </a:txBody>
                  <a:tcPr marL="74437" marR="74437" marT="37219" marB="37219"/>
                </a:tc>
                <a:tc>
                  <a:txBody>
                    <a:bodyPr/>
                    <a:lstStyle/>
                    <a:p>
                      <a:r>
                        <a:rPr lang="en-US" sz="1300" dirty="0"/>
                        <a:t>Teaching/Research</a:t>
                      </a:r>
                    </a:p>
                  </a:txBody>
                  <a:tcPr marL="74437" marR="74437" marT="37219" marB="37219"/>
                </a:tc>
                <a:extLst>
                  <a:ext uri="{0D108BD9-81ED-4DB2-BD59-A6C34878D82A}">
                    <a16:rowId xmlns:a16="http://schemas.microsoft.com/office/drawing/2014/main" val="273632745"/>
                  </a:ext>
                </a:extLst>
              </a:tr>
              <a:tr h="677016">
                <a:tc>
                  <a:txBody>
                    <a:bodyPr/>
                    <a:lstStyle/>
                    <a:p>
                      <a:r>
                        <a:rPr lang="en-US" sz="1300" dirty="0"/>
                        <a:t>11067-AS</a:t>
                      </a:r>
                    </a:p>
                  </a:txBody>
                  <a:tcPr marL="74437" marR="74437" marT="37219" marB="37219"/>
                </a:tc>
                <a:tc>
                  <a:txBody>
                    <a:bodyPr/>
                    <a:lstStyle/>
                    <a:p>
                      <a:r>
                        <a:rPr lang="en-US" sz="1300" dirty="0"/>
                        <a:t>Fulbright Distinguished Chair in Advanced (Defense) Science and Technology (DST)</a:t>
                      </a:r>
                    </a:p>
                  </a:txBody>
                  <a:tcPr marL="74437" marR="74437" marT="37219" marB="37219"/>
                </a:tc>
                <a:tc>
                  <a:txBody>
                    <a:bodyPr/>
                    <a:lstStyle/>
                    <a:p>
                      <a:r>
                        <a:rPr lang="en-US" sz="1300" dirty="0"/>
                        <a:t>Australia</a:t>
                      </a:r>
                    </a:p>
                  </a:txBody>
                  <a:tcPr marL="74437" marR="74437" marT="37219" marB="37219"/>
                </a:tc>
                <a:tc>
                  <a:txBody>
                    <a:bodyPr/>
                    <a:lstStyle/>
                    <a:p>
                      <a:r>
                        <a:rPr lang="en-US" sz="1300" dirty="0"/>
                        <a:t>Research</a:t>
                      </a:r>
                    </a:p>
                  </a:txBody>
                  <a:tcPr marL="74437" marR="74437" marT="37219" marB="37219"/>
                </a:tc>
                <a:extLst>
                  <a:ext uri="{0D108BD9-81ED-4DB2-BD59-A6C34878D82A}">
                    <a16:rowId xmlns:a16="http://schemas.microsoft.com/office/drawing/2014/main" val="3460062013"/>
                  </a:ext>
                </a:extLst>
              </a:tr>
              <a:tr h="877875">
                <a:tc>
                  <a:txBody>
                    <a:bodyPr/>
                    <a:lstStyle/>
                    <a:p>
                      <a:r>
                        <a:rPr lang="en-US" sz="1300" dirty="0"/>
                        <a:t>11433-CO</a:t>
                      </a:r>
                    </a:p>
                  </a:txBody>
                  <a:tcPr marL="74437" marR="74437" marT="37219" marB="37219"/>
                </a:tc>
                <a:tc>
                  <a:txBody>
                    <a:bodyPr/>
                    <a:lstStyle/>
                    <a:p>
                      <a:r>
                        <a:rPr lang="en-US" sz="1300" dirty="0"/>
                        <a:t>Fulbright-Universidad Nacional de Colombia Distinguished Chair in Biodiversity and Sustainable Development</a:t>
                      </a:r>
                    </a:p>
                  </a:txBody>
                  <a:tcPr marL="74437" marR="74437" marT="37219" marB="37219"/>
                </a:tc>
                <a:tc>
                  <a:txBody>
                    <a:bodyPr/>
                    <a:lstStyle/>
                    <a:p>
                      <a:r>
                        <a:rPr lang="en-US" sz="1300" dirty="0"/>
                        <a:t>Colombia</a:t>
                      </a:r>
                    </a:p>
                  </a:txBody>
                  <a:tcPr marL="74437" marR="74437" marT="37219" marB="37219"/>
                </a:tc>
                <a:tc>
                  <a:txBody>
                    <a:bodyPr/>
                    <a:lstStyle/>
                    <a:p>
                      <a:r>
                        <a:rPr lang="en-US" sz="1300" dirty="0"/>
                        <a:t>Research or Teaching/Research</a:t>
                      </a:r>
                    </a:p>
                  </a:txBody>
                  <a:tcPr marL="74437" marR="74437" marT="37219" marB="37219"/>
                </a:tc>
                <a:extLst>
                  <a:ext uri="{0D108BD9-81ED-4DB2-BD59-A6C34878D82A}">
                    <a16:rowId xmlns:a16="http://schemas.microsoft.com/office/drawing/2014/main" val="1213625782"/>
                  </a:ext>
                </a:extLst>
              </a:tr>
              <a:tr h="677016">
                <a:tc>
                  <a:txBody>
                    <a:bodyPr/>
                    <a:lstStyle/>
                    <a:p>
                      <a:r>
                        <a:rPr lang="en-US" sz="1300" dirty="0"/>
                        <a:t>11169-FI</a:t>
                      </a:r>
                    </a:p>
                  </a:txBody>
                  <a:tcPr marL="74437" marR="74437" marT="37219" marB="37219"/>
                </a:tc>
                <a:tc>
                  <a:txBody>
                    <a:bodyPr/>
                    <a:lstStyle/>
                    <a:p>
                      <a:r>
                        <a:rPr lang="en-US" sz="1300" dirty="0"/>
                        <a:t>Fulbright-Aalto University Distinguished Chair (Engineering)</a:t>
                      </a:r>
                    </a:p>
                  </a:txBody>
                  <a:tcPr marL="74437" marR="74437" marT="37219" marB="37219"/>
                </a:tc>
                <a:tc>
                  <a:txBody>
                    <a:bodyPr/>
                    <a:lstStyle/>
                    <a:p>
                      <a:r>
                        <a:rPr lang="en-US" sz="1300" dirty="0"/>
                        <a:t>Finland</a:t>
                      </a:r>
                    </a:p>
                  </a:txBody>
                  <a:tcPr marL="74437" marR="74437" marT="37219" marB="37219"/>
                </a:tc>
                <a:tc>
                  <a:txBody>
                    <a:bodyPr/>
                    <a:lstStyle/>
                    <a:p>
                      <a:r>
                        <a:rPr lang="en-US" sz="1300" dirty="0"/>
                        <a:t>Teaching/Research</a:t>
                      </a:r>
                    </a:p>
                  </a:txBody>
                  <a:tcPr marL="74437" marR="74437" marT="37219" marB="37219"/>
                </a:tc>
                <a:extLst>
                  <a:ext uri="{0D108BD9-81ED-4DB2-BD59-A6C34878D82A}">
                    <a16:rowId xmlns:a16="http://schemas.microsoft.com/office/drawing/2014/main" val="49900634"/>
                  </a:ext>
                </a:extLst>
              </a:tr>
              <a:tr h="677016">
                <a:tc>
                  <a:txBody>
                    <a:bodyPr/>
                    <a:lstStyle/>
                    <a:p>
                      <a:r>
                        <a:rPr lang="en-US" sz="1300" dirty="0"/>
                        <a:t>11521-UK</a:t>
                      </a:r>
                    </a:p>
                  </a:txBody>
                  <a:tcPr marL="74437" marR="74437" marT="37219" marB="37219"/>
                </a:tc>
                <a:tc>
                  <a:txBody>
                    <a:bodyPr/>
                    <a:lstStyle/>
                    <a:p>
                      <a:r>
                        <a:rPr lang="en-US" sz="1300" dirty="0"/>
                        <a:t>US Friends of Queen’s University Belfast Visiting Professorship</a:t>
                      </a:r>
                    </a:p>
                  </a:txBody>
                  <a:tcPr marL="74437" marR="74437" marT="37219" marB="37219"/>
                </a:tc>
                <a:tc>
                  <a:txBody>
                    <a:bodyPr/>
                    <a:lstStyle/>
                    <a:p>
                      <a:r>
                        <a:rPr lang="en-US" sz="1300" dirty="0"/>
                        <a:t>UK</a:t>
                      </a:r>
                    </a:p>
                  </a:txBody>
                  <a:tcPr marL="74437" marR="74437" marT="37219" marB="37219"/>
                </a:tc>
                <a:tc>
                  <a:txBody>
                    <a:bodyPr/>
                    <a:lstStyle/>
                    <a:p>
                      <a:r>
                        <a:rPr lang="en-US" sz="1300" dirty="0"/>
                        <a:t>Research</a:t>
                      </a:r>
                    </a:p>
                  </a:txBody>
                  <a:tcPr marL="74437" marR="74437" marT="37219" marB="37219"/>
                </a:tc>
                <a:extLst>
                  <a:ext uri="{0D108BD9-81ED-4DB2-BD59-A6C34878D82A}">
                    <a16:rowId xmlns:a16="http://schemas.microsoft.com/office/drawing/2014/main" val="744933607"/>
                  </a:ext>
                </a:extLst>
              </a:tr>
            </a:tbl>
          </a:graphicData>
        </a:graphic>
      </p:graphicFrame>
    </p:spTree>
    <p:extLst>
      <p:ext uri="{BB962C8B-B14F-4D97-AF65-F5344CB8AC3E}">
        <p14:creationId xmlns:p14="http://schemas.microsoft.com/office/powerpoint/2010/main" val="15604701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a:extLst>
              <a:ext uri="{FF2B5EF4-FFF2-40B4-BE49-F238E27FC236}">
                <a16:creationId xmlns:a16="http://schemas.microsoft.com/office/drawing/2014/main" id="{9C2AB3C1-6218-4B76-A201-FA45A3D240A0}"/>
              </a:ext>
            </a:extLst>
          </p:cNvPr>
          <p:cNvSpPr txBox="1">
            <a:spLocks noChangeArrowheads="1"/>
          </p:cNvSpPr>
          <p:nvPr/>
        </p:nvSpPr>
        <p:spPr bwMode="auto">
          <a:xfrm>
            <a:off x="914400" y="671650"/>
            <a:ext cx="6705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2400" b="1" dirty="0">
                <a:solidFill>
                  <a:srgbClr val="003DA5"/>
                </a:solidFill>
                <a:latin typeface="Mark OT Bold" charset="0"/>
              </a:rPr>
              <a:t>Sample of Fulbright Scholar Awards: Technology </a:t>
            </a:r>
          </a:p>
        </p:txBody>
      </p:sp>
      <p:graphicFrame>
        <p:nvGraphicFramePr>
          <p:cNvPr id="8" name="Table 7">
            <a:extLst>
              <a:ext uri="{FF2B5EF4-FFF2-40B4-BE49-F238E27FC236}">
                <a16:creationId xmlns:a16="http://schemas.microsoft.com/office/drawing/2014/main" id="{B688D9C6-E7C8-3E48-9570-CD50C4C1966A}"/>
              </a:ext>
            </a:extLst>
          </p:cNvPr>
          <p:cNvGraphicFramePr>
            <a:graphicFrameLocks noGrp="1"/>
          </p:cNvGraphicFramePr>
          <p:nvPr>
            <p:extLst>
              <p:ext uri="{D42A27DB-BD31-4B8C-83A1-F6EECF244321}">
                <p14:modId xmlns:p14="http://schemas.microsoft.com/office/powerpoint/2010/main" val="381850268"/>
              </p:ext>
            </p:extLst>
          </p:nvPr>
        </p:nvGraphicFramePr>
        <p:xfrm>
          <a:off x="914400" y="1268550"/>
          <a:ext cx="6705600" cy="4589326"/>
        </p:xfrm>
        <a:graphic>
          <a:graphicData uri="http://schemas.openxmlformats.org/drawingml/2006/table">
            <a:tbl>
              <a:tblPr firstRow="1" bandRow="1">
                <a:tableStyleId>{5C22544A-7EE6-4342-B048-85BDC9FD1C3A}</a:tableStyleId>
              </a:tblPr>
              <a:tblGrid>
                <a:gridCol w="1020418">
                  <a:extLst>
                    <a:ext uri="{9D8B030D-6E8A-4147-A177-3AD203B41FA5}">
                      <a16:colId xmlns:a16="http://schemas.microsoft.com/office/drawing/2014/main" val="560736412"/>
                    </a:ext>
                  </a:extLst>
                </a:gridCol>
                <a:gridCol w="2332382">
                  <a:extLst>
                    <a:ext uri="{9D8B030D-6E8A-4147-A177-3AD203B41FA5}">
                      <a16:colId xmlns:a16="http://schemas.microsoft.com/office/drawing/2014/main" val="202682010"/>
                    </a:ext>
                  </a:extLst>
                </a:gridCol>
                <a:gridCol w="1676400">
                  <a:extLst>
                    <a:ext uri="{9D8B030D-6E8A-4147-A177-3AD203B41FA5}">
                      <a16:colId xmlns:a16="http://schemas.microsoft.com/office/drawing/2014/main" val="1920812991"/>
                    </a:ext>
                  </a:extLst>
                </a:gridCol>
                <a:gridCol w="1676400">
                  <a:extLst>
                    <a:ext uri="{9D8B030D-6E8A-4147-A177-3AD203B41FA5}">
                      <a16:colId xmlns:a16="http://schemas.microsoft.com/office/drawing/2014/main" val="4062177638"/>
                    </a:ext>
                  </a:extLst>
                </a:gridCol>
              </a:tblGrid>
              <a:tr h="282495">
                <a:tc>
                  <a:txBody>
                    <a:bodyPr/>
                    <a:lstStyle/>
                    <a:p>
                      <a:r>
                        <a:rPr lang="en-US" sz="1300" dirty="0"/>
                        <a:t>Code</a:t>
                      </a:r>
                    </a:p>
                  </a:txBody>
                  <a:tcPr marL="75203" marR="75203" marT="37602" marB="37602"/>
                </a:tc>
                <a:tc>
                  <a:txBody>
                    <a:bodyPr/>
                    <a:lstStyle/>
                    <a:p>
                      <a:r>
                        <a:rPr lang="en-US" sz="1300" dirty="0"/>
                        <a:t>Award Title</a:t>
                      </a:r>
                    </a:p>
                  </a:txBody>
                  <a:tcPr marL="75203" marR="75203" marT="37602" marB="37602"/>
                </a:tc>
                <a:tc>
                  <a:txBody>
                    <a:bodyPr/>
                    <a:lstStyle/>
                    <a:p>
                      <a:r>
                        <a:rPr lang="en-US" sz="1300" dirty="0"/>
                        <a:t>Country</a:t>
                      </a:r>
                    </a:p>
                  </a:txBody>
                  <a:tcPr marL="75203" marR="75203" marT="37602" marB="37602"/>
                </a:tc>
                <a:tc>
                  <a:txBody>
                    <a:bodyPr/>
                    <a:lstStyle/>
                    <a:p>
                      <a:r>
                        <a:rPr lang="en-US" sz="1300" dirty="0"/>
                        <a:t>Activity</a:t>
                      </a:r>
                    </a:p>
                  </a:txBody>
                  <a:tcPr marL="75203" marR="75203" marT="37602" marB="37602"/>
                </a:tc>
                <a:extLst>
                  <a:ext uri="{0D108BD9-81ED-4DB2-BD59-A6C34878D82A}">
                    <a16:rowId xmlns:a16="http://schemas.microsoft.com/office/drawing/2014/main" val="810915306"/>
                  </a:ext>
                </a:extLst>
              </a:tr>
              <a:tr h="683984">
                <a:tc>
                  <a:txBody>
                    <a:bodyPr/>
                    <a:lstStyle/>
                    <a:p>
                      <a:r>
                        <a:rPr lang="en-US" sz="1300" dirty="0"/>
                        <a:t>11607-CA</a:t>
                      </a:r>
                    </a:p>
                  </a:txBody>
                  <a:tcPr marL="75203" marR="75203" marT="37602" marB="37602"/>
                </a:tc>
                <a:tc>
                  <a:txBody>
                    <a:bodyPr/>
                    <a:lstStyle/>
                    <a:p>
                      <a:r>
                        <a:rPr lang="en-US" sz="1300" dirty="0"/>
                        <a:t>Research Chairs in Science and Technology</a:t>
                      </a:r>
                    </a:p>
                  </a:txBody>
                  <a:tcPr marL="75203" marR="75203" marT="37602" marB="37602"/>
                </a:tc>
                <a:tc>
                  <a:txBody>
                    <a:bodyPr/>
                    <a:lstStyle/>
                    <a:p>
                      <a:r>
                        <a:rPr lang="en-US" sz="1300" dirty="0"/>
                        <a:t>Canada</a:t>
                      </a:r>
                    </a:p>
                  </a:txBody>
                  <a:tcPr marL="75203" marR="75203" marT="37602" marB="37602"/>
                </a:tc>
                <a:tc>
                  <a:txBody>
                    <a:bodyPr/>
                    <a:lstStyle/>
                    <a:p>
                      <a:r>
                        <a:rPr lang="en-US" sz="1300" dirty="0"/>
                        <a:t>Teaching or Teaching/Research</a:t>
                      </a:r>
                    </a:p>
                  </a:txBody>
                  <a:tcPr marL="75203" marR="75203" marT="37602" marB="37602"/>
                </a:tc>
                <a:extLst>
                  <a:ext uri="{0D108BD9-81ED-4DB2-BD59-A6C34878D82A}">
                    <a16:rowId xmlns:a16="http://schemas.microsoft.com/office/drawing/2014/main" val="2998253135"/>
                  </a:ext>
                </a:extLst>
              </a:tr>
              <a:tr h="683984">
                <a:tc>
                  <a:txBody>
                    <a:bodyPr/>
                    <a:lstStyle/>
                    <a:p>
                      <a:r>
                        <a:rPr lang="en-US" sz="1300" dirty="0"/>
                        <a:t>11391-AR</a:t>
                      </a:r>
                    </a:p>
                  </a:txBody>
                  <a:tcPr marL="75203" marR="75203" marT="37602" marB="37602"/>
                </a:tc>
                <a:tc>
                  <a:txBody>
                    <a:bodyPr/>
                    <a:lstStyle/>
                    <a:p>
                      <a:pPr algn="ctr"/>
                      <a:r>
                        <a:rPr lang="en-US" sz="1300" dirty="0"/>
                        <a:t>Science and Technology</a:t>
                      </a:r>
                    </a:p>
                  </a:txBody>
                  <a:tcPr marL="75203" marR="75203" marT="37602" marB="37602"/>
                </a:tc>
                <a:tc>
                  <a:txBody>
                    <a:bodyPr/>
                    <a:lstStyle/>
                    <a:p>
                      <a:r>
                        <a:rPr lang="en-US" sz="1300" dirty="0"/>
                        <a:t>Argentina</a:t>
                      </a:r>
                    </a:p>
                  </a:txBody>
                  <a:tcPr marL="75203" marR="75203" marT="37602" marB="37602"/>
                </a:tc>
                <a:tc>
                  <a:txBody>
                    <a:bodyPr/>
                    <a:lstStyle/>
                    <a:p>
                      <a:r>
                        <a:rPr lang="en-US" sz="1300" dirty="0"/>
                        <a:t>Teaching or Teaching/Research</a:t>
                      </a:r>
                    </a:p>
                  </a:txBody>
                  <a:tcPr marL="75203" marR="75203" marT="37602" marB="37602"/>
                </a:tc>
                <a:extLst>
                  <a:ext uri="{0D108BD9-81ED-4DB2-BD59-A6C34878D82A}">
                    <a16:rowId xmlns:a16="http://schemas.microsoft.com/office/drawing/2014/main" val="273632745"/>
                  </a:ext>
                </a:extLst>
              </a:tr>
              <a:tr h="683984">
                <a:tc>
                  <a:txBody>
                    <a:bodyPr/>
                    <a:lstStyle/>
                    <a:p>
                      <a:r>
                        <a:rPr lang="en-US" sz="1300" dirty="0"/>
                        <a:t>11290-SW</a:t>
                      </a:r>
                    </a:p>
                  </a:txBody>
                  <a:tcPr marL="75203" marR="75203" marT="37602" marB="37602"/>
                </a:tc>
                <a:tc>
                  <a:txBody>
                    <a:bodyPr/>
                    <a:lstStyle/>
                    <a:p>
                      <a:r>
                        <a:rPr lang="en-US" sz="1300" dirty="0"/>
                        <a:t>Fulbright Distinguished Chair in Alternative Energy Technology</a:t>
                      </a:r>
                    </a:p>
                  </a:txBody>
                  <a:tcPr marL="75203" marR="75203" marT="37602" marB="37602"/>
                </a:tc>
                <a:tc>
                  <a:txBody>
                    <a:bodyPr/>
                    <a:lstStyle/>
                    <a:p>
                      <a:r>
                        <a:rPr lang="en-US" sz="1300" dirty="0"/>
                        <a:t>Sweden</a:t>
                      </a:r>
                    </a:p>
                  </a:txBody>
                  <a:tcPr marL="75203" marR="75203" marT="37602" marB="37602"/>
                </a:tc>
                <a:tc>
                  <a:txBody>
                    <a:bodyPr/>
                    <a:lstStyle/>
                    <a:p>
                      <a:r>
                        <a:rPr lang="en-US" sz="1300" dirty="0"/>
                        <a:t>Teaching or Teaching/Research</a:t>
                      </a:r>
                    </a:p>
                  </a:txBody>
                  <a:tcPr marL="75203" marR="75203" marT="37602" marB="37602"/>
                </a:tc>
                <a:extLst>
                  <a:ext uri="{0D108BD9-81ED-4DB2-BD59-A6C34878D82A}">
                    <a16:rowId xmlns:a16="http://schemas.microsoft.com/office/drawing/2014/main" val="3460062013"/>
                  </a:ext>
                </a:extLst>
              </a:tr>
              <a:tr h="886911">
                <a:tc>
                  <a:txBody>
                    <a:bodyPr/>
                    <a:lstStyle/>
                    <a:p>
                      <a:r>
                        <a:rPr lang="en-US" sz="1300" dirty="0"/>
                        <a:t>11161-FI</a:t>
                      </a:r>
                    </a:p>
                  </a:txBody>
                  <a:tcPr marL="75203" marR="75203" marT="37602" marB="37602"/>
                </a:tc>
                <a:tc>
                  <a:txBody>
                    <a:bodyPr/>
                    <a:lstStyle/>
                    <a:p>
                      <a:r>
                        <a:rPr lang="en-US" sz="1300" dirty="0"/>
                        <a:t>Fulbright-Nokia Distinguished Chair in Information and Communications Technologies</a:t>
                      </a:r>
                    </a:p>
                  </a:txBody>
                  <a:tcPr marL="75203" marR="75203" marT="37602" marB="37602"/>
                </a:tc>
                <a:tc>
                  <a:txBody>
                    <a:bodyPr/>
                    <a:lstStyle/>
                    <a:p>
                      <a:r>
                        <a:rPr lang="en-US" sz="1300" dirty="0"/>
                        <a:t>Finland</a:t>
                      </a:r>
                    </a:p>
                  </a:txBody>
                  <a:tcPr marL="75203" marR="75203" marT="37602" marB="37602"/>
                </a:tc>
                <a:tc>
                  <a:txBody>
                    <a:bodyPr/>
                    <a:lstStyle/>
                    <a:p>
                      <a:r>
                        <a:rPr lang="en-US" sz="1300" dirty="0"/>
                        <a:t>Teaching/Research</a:t>
                      </a:r>
                    </a:p>
                  </a:txBody>
                  <a:tcPr marL="75203" marR="75203" marT="37602" marB="37602"/>
                </a:tc>
                <a:extLst>
                  <a:ext uri="{0D108BD9-81ED-4DB2-BD59-A6C34878D82A}">
                    <a16:rowId xmlns:a16="http://schemas.microsoft.com/office/drawing/2014/main" val="1213625782"/>
                  </a:ext>
                </a:extLst>
              </a:tr>
              <a:tr h="683984">
                <a:tc>
                  <a:txBody>
                    <a:bodyPr/>
                    <a:lstStyle/>
                    <a:p>
                      <a:r>
                        <a:rPr lang="en-US" sz="1300" dirty="0"/>
                        <a:t>11169-FI</a:t>
                      </a:r>
                    </a:p>
                  </a:txBody>
                  <a:tcPr marL="75203" marR="75203" marT="37602" marB="37602"/>
                </a:tc>
                <a:tc>
                  <a:txBody>
                    <a:bodyPr/>
                    <a:lstStyle/>
                    <a:p>
                      <a:r>
                        <a:rPr lang="en-US" sz="1300" dirty="0"/>
                        <a:t>Fulbright Scholar Award (University of Technology Sydney)</a:t>
                      </a:r>
                    </a:p>
                  </a:txBody>
                  <a:tcPr marL="75203" marR="75203" marT="37602" marB="37602"/>
                </a:tc>
                <a:tc>
                  <a:txBody>
                    <a:bodyPr/>
                    <a:lstStyle/>
                    <a:p>
                      <a:r>
                        <a:rPr lang="en-US" sz="1300" dirty="0"/>
                        <a:t>Australia</a:t>
                      </a:r>
                    </a:p>
                  </a:txBody>
                  <a:tcPr marL="75203" marR="75203" marT="37602" marB="37602"/>
                </a:tc>
                <a:tc>
                  <a:txBody>
                    <a:bodyPr/>
                    <a:lstStyle/>
                    <a:p>
                      <a:r>
                        <a:rPr lang="en-US" sz="1300" dirty="0"/>
                        <a:t>Research</a:t>
                      </a:r>
                    </a:p>
                  </a:txBody>
                  <a:tcPr marL="75203" marR="75203" marT="37602" marB="37602"/>
                </a:tc>
                <a:extLst>
                  <a:ext uri="{0D108BD9-81ED-4DB2-BD59-A6C34878D82A}">
                    <a16:rowId xmlns:a16="http://schemas.microsoft.com/office/drawing/2014/main" val="49900634"/>
                  </a:ext>
                </a:extLst>
              </a:tr>
              <a:tr h="683984">
                <a:tc>
                  <a:txBody>
                    <a:bodyPr/>
                    <a:lstStyle/>
                    <a:p>
                      <a:r>
                        <a:rPr lang="en-US" sz="1300" dirty="0"/>
                        <a:t>11331-UK</a:t>
                      </a:r>
                    </a:p>
                  </a:txBody>
                  <a:tcPr marL="75203" marR="75203" marT="37602" marB="37602"/>
                </a:tc>
                <a:tc>
                  <a:txBody>
                    <a:bodyPr/>
                    <a:lstStyle/>
                    <a:p>
                      <a:r>
                        <a:rPr lang="en-US" sz="1300" dirty="0"/>
                        <a:t>Fulbright-Lancaster University (STEM-Science and Technology)</a:t>
                      </a:r>
                    </a:p>
                  </a:txBody>
                  <a:tcPr marL="75203" marR="75203" marT="37602" marB="37602"/>
                </a:tc>
                <a:tc>
                  <a:txBody>
                    <a:bodyPr/>
                    <a:lstStyle/>
                    <a:p>
                      <a:r>
                        <a:rPr lang="en-US" sz="1300" dirty="0"/>
                        <a:t>UK</a:t>
                      </a:r>
                    </a:p>
                  </a:txBody>
                  <a:tcPr marL="75203" marR="75203" marT="37602" marB="37602"/>
                </a:tc>
                <a:tc>
                  <a:txBody>
                    <a:bodyPr/>
                    <a:lstStyle/>
                    <a:p>
                      <a:r>
                        <a:rPr lang="en-US" sz="1300" dirty="0"/>
                        <a:t>Research</a:t>
                      </a:r>
                    </a:p>
                  </a:txBody>
                  <a:tcPr marL="75203" marR="75203" marT="37602" marB="37602"/>
                </a:tc>
                <a:extLst>
                  <a:ext uri="{0D108BD9-81ED-4DB2-BD59-A6C34878D82A}">
                    <a16:rowId xmlns:a16="http://schemas.microsoft.com/office/drawing/2014/main" val="744933607"/>
                  </a:ext>
                </a:extLst>
              </a:tr>
            </a:tbl>
          </a:graphicData>
        </a:graphic>
      </p:graphicFrame>
    </p:spTree>
    <p:extLst>
      <p:ext uri="{BB962C8B-B14F-4D97-AF65-F5344CB8AC3E}">
        <p14:creationId xmlns:p14="http://schemas.microsoft.com/office/powerpoint/2010/main" val="16784624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A57DAF1A-10DD-0E46-8983-DA9BA2BB9041}"/>
              </a:ext>
            </a:extLst>
          </p:cNvPr>
          <p:cNvSpPr txBox="1">
            <a:spLocks/>
          </p:cNvSpPr>
          <p:nvPr/>
        </p:nvSpPr>
        <p:spPr>
          <a:xfrm>
            <a:off x="495300" y="1371600"/>
            <a:ext cx="8153400" cy="47244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2. Fulbright Specialist Program</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rPr>
              <a:t>• </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Program pairs highly qualified U.S. academics with host institutions abroad to share their expertise, strengthen institutional linkages, hone their skills, and gain international experience. </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There are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no specific awards</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just </a:t>
            </a: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projects</a:t>
            </a:r>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which are funded. </a:t>
            </a:r>
          </a:p>
          <a:p>
            <a:r>
              <a:rPr kumimoji="0" lang="en-US" sz="1800" b="0"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Faculty apply to be named to the Fulbright Specialist Roster. If selected, they are on the roster for a period of 3 years and can then be paired either with </a:t>
            </a:r>
            <a:r>
              <a:rPr lang="en-US" sz="1800" b="1" dirty="0">
                <a:latin typeface="Calibri" panose="020F0502020204030204" pitchFamily="34" charset="0"/>
                <a:ea typeface="Calibri" panose="020F0502020204030204" pitchFamily="34" charset="0"/>
                <a:cs typeface="Calibri" panose="020F0502020204030204" pitchFamily="34" charset="0"/>
              </a:rPr>
              <a:t>open projects</a:t>
            </a:r>
            <a:r>
              <a:rPr lang="en-US" sz="1800" dirty="0">
                <a:latin typeface="Calibri" panose="020F0502020204030204" pitchFamily="34" charset="0"/>
                <a:ea typeface="Calibri" panose="020F0502020204030204" pitchFamily="34" charset="0"/>
                <a:cs typeface="Calibri" panose="020F0502020204030204" pitchFamily="34" charset="0"/>
              </a:rPr>
              <a:t> from host institutions around the world or with a </a:t>
            </a:r>
            <a:r>
              <a:rPr lang="en-US" sz="1800" b="1" dirty="0">
                <a:latin typeface="Calibri" panose="020F0502020204030204" pitchFamily="34" charset="0"/>
                <a:ea typeface="Calibri" panose="020F0502020204030204" pitchFamily="34" charset="0"/>
                <a:cs typeface="Calibri" panose="020F0502020204030204" pitchFamily="34" charset="0"/>
              </a:rPr>
              <a:t>specific project</a:t>
            </a:r>
            <a:r>
              <a:rPr lang="en-US" sz="1800" dirty="0">
                <a:latin typeface="Calibri" panose="020F0502020204030204" pitchFamily="34" charset="0"/>
                <a:ea typeface="Calibri" panose="020F0502020204030204" pitchFamily="34" charset="0"/>
                <a:cs typeface="Calibri" panose="020F0502020204030204" pitchFamily="34" charset="0"/>
              </a:rPr>
              <a:t> developed by the specialist with an international colleague/host institution in advance. </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Costs are shared </a:t>
            </a:r>
            <a:r>
              <a:rPr lang="en-US" sz="1800" dirty="0">
                <a:latin typeface="Calibri" panose="020F0502020204030204" pitchFamily="34" charset="0"/>
                <a:ea typeface="Calibri" panose="020F0502020204030204" pitchFamily="34" charset="0"/>
                <a:cs typeface="Calibri" panose="020F0502020204030204" pitchFamily="34" charset="0"/>
              </a:rPr>
              <a:t>between Fulbright and host institution, host country education agency. </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Fulbright</a:t>
            </a:r>
            <a:r>
              <a:rPr lang="en-US" sz="1800" dirty="0">
                <a:latin typeface="Calibri" panose="020F0502020204030204" pitchFamily="34" charset="0"/>
                <a:ea typeface="Calibri" panose="020F0502020204030204" pitchFamily="34" charset="0"/>
                <a:cs typeface="Calibri" panose="020F0502020204030204" pitchFamily="34" charset="0"/>
              </a:rPr>
              <a:t> supplies roundtrip airfare, local transport to airport, and a stipend for 	the specialist.</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FF0000"/>
                </a:solidFill>
                <a:latin typeface="Calibri" panose="020F0502020204030204" pitchFamily="34" charset="0"/>
                <a:ea typeface="Calibri" panose="020F0502020204030204" pitchFamily="34" charset="0"/>
                <a:cs typeface="Calibri" panose="020F0502020204030204" pitchFamily="34" charset="0"/>
              </a:rPr>
              <a:t>Host institution </a:t>
            </a:r>
            <a:r>
              <a:rPr lang="en-US" sz="1800" dirty="0">
                <a:latin typeface="Calibri" panose="020F0502020204030204" pitchFamily="34" charset="0"/>
                <a:ea typeface="Calibri" panose="020F0502020204030204" pitchFamily="34" charset="0"/>
                <a:cs typeface="Calibri" panose="020F0502020204030204" pitchFamily="34" charset="0"/>
              </a:rPr>
              <a:t>supplies local transport, per diem, and housing for the specialist.</a:t>
            </a:r>
            <a:endParaRPr kumimoji="0" lang="en-US" sz="1800" b="0" i="0" u="none" strike="noStrike" kern="1200" cap="none" spc="0" normalizeH="0" baseline="0" noProof="0" dirty="0">
              <a:ln>
                <a:noFill/>
              </a:ln>
              <a:solidFill>
                <a:srgbClr val="1B5187"/>
              </a:solidFill>
              <a:effectLst/>
              <a:uLnTx/>
              <a:uFillTx/>
              <a:latin typeface="Calibri" panose="020F0502020204030204" pitchFamily="34" charset="0"/>
              <a:ea typeface="Times" charset="0"/>
              <a:cs typeface="Calibri" panose="020F0502020204030204" pitchFamily="34" charset="0"/>
            </a:endParaRPr>
          </a:p>
        </p:txBody>
      </p:sp>
    </p:spTree>
    <p:extLst>
      <p:ext uri="{BB962C8B-B14F-4D97-AF65-F5344CB8AC3E}">
        <p14:creationId xmlns:p14="http://schemas.microsoft.com/office/powerpoint/2010/main" val="600566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a:extLst>
              <a:ext uri="{FF2B5EF4-FFF2-40B4-BE49-F238E27FC236}">
                <a16:creationId xmlns:a16="http://schemas.microsoft.com/office/drawing/2014/main" id="{FFCBC3AA-4634-4778-92BE-07D2670C2F59}"/>
              </a:ext>
            </a:extLst>
          </p:cNvPr>
          <p:cNvSpPr txBox="1">
            <a:spLocks noChangeArrowheads="1"/>
          </p:cNvSpPr>
          <p:nvPr/>
        </p:nvSpPr>
        <p:spPr bwMode="auto">
          <a:xfrm>
            <a:off x="495300" y="463550"/>
            <a:ext cx="815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ts val="700"/>
              </a:spcBef>
              <a:buSzPct val="100000"/>
              <a:buFont typeface="Arial" panose="020B0604020202020204" pitchFamily="34" charset="0"/>
              <a:buNone/>
            </a:pPr>
            <a:r>
              <a:rPr lang="en-US" altLang="en-US" sz="3200" b="1" dirty="0">
                <a:solidFill>
                  <a:srgbClr val="003DA5"/>
                </a:solidFill>
                <a:latin typeface="Mark OT Bold" charset="0"/>
              </a:rPr>
              <a:t>Fulbright Specialist Grants</a:t>
            </a:r>
          </a:p>
        </p:txBody>
      </p:sp>
      <p:sp>
        <p:nvSpPr>
          <p:cNvPr id="6" name="Rectangle 5">
            <a:extLst>
              <a:ext uri="{FF2B5EF4-FFF2-40B4-BE49-F238E27FC236}">
                <a16:creationId xmlns:a16="http://schemas.microsoft.com/office/drawing/2014/main" id="{83A15845-F425-48B9-8614-FBF6AEC99A9C}"/>
              </a:ext>
            </a:extLst>
          </p:cNvPr>
          <p:cNvSpPr/>
          <p:nvPr/>
        </p:nvSpPr>
        <p:spPr bwMode="auto">
          <a:xfrm>
            <a:off x="0" y="1060450"/>
            <a:ext cx="6248400" cy="152400"/>
          </a:xfrm>
          <a:prstGeom prst="rect">
            <a:avLst/>
          </a:prstGeom>
          <a:solidFill>
            <a:srgbClr val="003DA5"/>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spAutoFit/>
          </a:bodyPr>
          <a:lstStyle/>
          <a:p>
            <a:pPr eaLnBrk="1">
              <a:defRPr/>
            </a:pPr>
            <a:endParaRPr lang="en-US" dirty="0"/>
          </a:p>
        </p:txBody>
      </p:sp>
      <p:sp>
        <p:nvSpPr>
          <p:cNvPr id="7" name="Text Placeholder 1">
            <a:extLst>
              <a:ext uri="{FF2B5EF4-FFF2-40B4-BE49-F238E27FC236}">
                <a16:creationId xmlns:a16="http://schemas.microsoft.com/office/drawing/2014/main" id="{A57DAF1A-10DD-0E46-8983-DA9BA2BB9041}"/>
              </a:ext>
            </a:extLst>
          </p:cNvPr>
          <p:cNvSpPr txBox="1">
            <a:spLocks/>
          </p:cNvSpPr>
          <p:nvPr/>
        </p:nvSpPr>
        <p:spPr>
          <a:xfrm>
            <a:off x="495300" y="1371600"/>
            <a:ext cx="8153400" cy="3962400"/>
          </a:xfrm>
          <a:prstGeom prst="rect">
            <a:avLst/>
          </a:prstGeom>
        </p:spPr>
        <p:txBody>
          <a:bodyPr/>
          <a:lstStyle>
            <a:lvl1pPr marL="0" indent="0" algn="l" defTabSz="457200" rtl="0" eaLnBrk="0" fontAlgn="base" hangingPunct="0">
              <a:spcBef>
                <a:spcPct val="20000"/>
              </a:spcBef>
              <a:spcAft>
                <a:spcPct val="0"/>
              </a:spcAft>
              <a:buFont typeface="Arial" charset="0"/>
              <a:buNone/>
              <a:defRPr sz="2100" kern="1200" baseline="0">
                <a:solidFill>
                  <a:srgbClr val="1B5187"/>
                </a:solidFill>
                <a:latin typeface="+mj-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kumimoji="0" lang="en-US" sz="1800" b="1" i="0" u="none" strike="noStrike" kern="1200" cap="none" spc="0" normalizeH="0" baseline="0" noProof="0" dirty="0">
                <a:ln>
                  <a:noFill/>
                </a:ln>
                <a:solidFill>
                  <a:srgbClr val="1B5187"/>
                </a:solidFill>
                <a:effectLst/>
                <a:uLnTx/>
                <a:uFillTx/>
                <a:latin typeface="Calibri" panose="020F0502020204030204" pitchFamily="34" charset="0"/>
                <a:cs typeface="Calibri" panose="020F0502020204030204" pitchFamily="34" charset="0"/>
              </a:rPr>
              <a:t>2. Fulbright Specialist Program</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0">
              <a:defRPr/>
            </a:pPr>
            <a:r>
              <a:rPr lang="en-US" sz="1800" dirty="0">
                <a:latin typeface="Calibri" panose="020F0502020204030204" pitchFamily="34" charset="0"/>
                <a:ea typeface="Times" charset="0"/>
                <a:cs typeface="Calibri" panose="020F0502020204030204" pitchFamily="34" charset="0"/>
              </a:rPr>
              <a:t>• Funded projects are for </a:t>
            </a:r>
            <a:r>
              <a:rPr lang="en-US" sz="1800" b="1" dirty="0">
                <a:latin typeface="Calibri" panose="020F0502020204030204" pitchFamily="34" charset="0"/>
                <a:cs typeface="Calibri" panose="020F0502020204030204" pitchFamily="34" charset="0"/>
              </a:rPr>
              <a:t>14 to 42 </a:t>
            </a:r>
            <a:r>
              <a:rPr lang="en-US" sz="1800" dirty="0">
                <a:latin typeface="Calibri" panose="020F0502020204030204" pitchFamily="34" charset="0"/>
                <a:cs typeface="Calibri" panose="020F0502020204030204" pitchFamily="34" charset="0"/>
              </a:rPr>
              <a:t>days (2-6 weeks) over a period of </a:t>
            </a:r>
            <a:r>
              <a:rPr lang="en-US" sz="1800" b="1" dirty="0">
                <a:latin typeface="Calibri" panose="020F0502020204030204" pitchFamily="34" charset="0"/>
                <a:cs typeface="Calibri" panose="020F0502020204030204" pitchFamily="34" charset="0"/>
              </a:rPr>
              <a:t>1 to 2 </a:t>
            </a:r>
            <a:r>
              <a:rPr lang="en-US" sz="1800" dirty="0">
                <a:latin typeface="Calibri" panose="020F0502020204030204" pitchFamily="34" charset="0"/>
                <a:cs typeface="Calibri" panose="020F0502020204030204" pitchFamily="34" charset="0"/>
              </a:rPr>
              <a:t>years</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Eligible disciplines include areas in: Agriculture, Science, Humanities, Social Sciences, Engineering, Management, Health Science, and Library Science</a:t>
            </a:r>
            <a:r>
              <a:rPr lang="en-US" sz="1800" b="1" dirty="0">
                <a:latin typeface="Calibri" panose="020F0502020204030204" pitchFamily="34" charset="0"/>
                <a:ea typeface="Calibri" panose="020F050202020403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There is a </a:t>
            </a:r>
            <a:r>
              <a:rPr lang="en-US" sz="1800" b="1" dirty="0">
                <a:latin typeface="Calibri" panose="020F0502020204030204" pitchFamily="34" charset="0"/>
                <a:ea typeface="Calibri" panose="020F0502020204030204" pitchFamily="34" charset="0"/>
                <a:cs typeface="Calibri" panose="020F0502020204030204" pitchFamily="34" charset="0"/>
              </a:rPr>
              <a:t>rolling deadline</a:t>
            </a:r>
            <a:r>
              <a:rPr lang="en-US" sz="1800" dirty="0">
                <a:latin typeface="Calibri" panose="020F0502020204030204" pitchFamily="34" charset="0"/>
                <a:ea typeface="Calibri" panose="020F0502020204030204" pitchFamily="34" charset="0"/>
                <a:cs typeface="Calibri" panose="020F0502020204030204" pitchFamily="34" charset="0"/>
              </a:rPr>
              <a:t>; applications to be named to the Specialist Roster are reviewed seven times a year.</a:t>
            </a:r>
          </a:p>
          <a:p>
            <a:pPr>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 More information at </a:t>
            </a:r>
            <a:r>
              <a:rPr lang="en-U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https://fulbrightspecialist.worldlearning.org</a:t>
            </a:r>
            <a:r>
              <a:rPr lang="en-US" sz="18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93600160"/>
      </p:ext>
    </p:extLst>
  </p:cSld>
  <p:clrMapOvr>
    <a:masterClrMapping/>
  </p:clrMapOvr>
  <p:transition spd="med"/>
</p:sld>
</file>

<file path=ppt/theme/theme1.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Title Slide">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 White Bas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White Base">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1804</Words>
  <Application>Microsoft Macintosh PowerPoint</Application>
  <PresentationFormat>On-screen Show (4:3)</PresentationFormat>
  <Paragraphs>250</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Mark OT Bold</vt:lpstr>
      <vt:lpstr>Mark OT Book</vt:lpstr>
      <vt:lpstr>Open Sans</vt:lpstr>
      <vt:lpstr>Times New Roman</vt:lpstr>
      <vt:lpstr>Office Theme - Title Slide</vt:lpstr>
      <vt:lpstr>Office Theme - White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Causer, Sarah</dc:creator>
  <cp:lastModifiedBy>Lukasik, Christopher J</cp:lastModifiedBy>
  <cp:revision>119</cp:revision>
  <dcterms:modified xsi:type="dcterms:W3CDTF">2020-06-01T14:20:13Z</dcterms:modified>
</cp:coreProperties>
</file>